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256" r:id="rId5"/>
    <p:sldId id="257" r:id="rId6"/>
    <p:sldId id="290" r:id="rId7"/>
    <p:sldId id="258" r:id="rId8"/>
    <p:sldId id="297" r:id="rId9"/>
    <p:sldId id="300" r:id="rId10"/>
    <p:sldId id="294" r:id="rId11"/>
    <p:sldId id="268" r:id="rId12"/>
    <p:sldId id="303" r:id="rId13"/>
    <p:sldId id="282" r:id="rId14"/>
    <p:sldId id="283" r:id="rId15"/>
    <p:sldId id="264" r:id="rId16"/>
    <p:sldId id="287" r:id="rId17"/>
    <p:sldId id="289" r:id="rId18"/>
    <p:sldId id="284" r:id="rId19"/>
    <p:sldId id="285" r:id="rId20"/>
    <p:sldId id="291" r:id="rId21"/>
    <p:sldId id="262" r:id="rId22"/>
    <p:sldId id="273" r:id="rId23"/>
    <p:sldId id="277" r:id="rId24"/>
    <p:sldId id="276" r:id="rId25"/>
    <p:sldId id="293" r:id="rId26"/>
    <p:sldId id="292" r:id="rId27"/>
    <p:sldId id="295" r:id="rId28"/>
  </p:sldIdLst>
  <p:sldSz cx="12192000" cy="6858000"/>
  <p:notesSz cx="6888163" cy="100203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B6E703ED-F008-4555-A227-AFE349DA1363}">
          <p14:sldIdLst>
            <p14:sldId id="256"/>
            <p14:sldId id="257"/>
            <p14:sldId id="290"/>
            <p14:sldId id="258"/>
            <p14:sldId id="297"/>
            <p14:sldId id="300"/>
            <p14:sldId id="294"/>
            <p14:sldId id="268"/>
            <p14:sldId id="303"/>
            <p14:sldId id="282"/>
            <p14:sldId id="283"/>
            <p14:sldId id="264"/>
            <p14:sldId id="287"/>
          </p14:sldIdLst>
        </p14:section>
        <p14:section name="Sección sin título" id="{D5032C4E-FDDB-40F6-BC25-A2B18F21C87E}">
          <p14:sldIdLst>
            <p14:sldId id="289"/>
            <p14:sldId id="284"/>
            <p14:sldId id="285"/>
            <p14:sldId id="291"/>
            <p14:sldId id="262"/>
            <p14:sldId id="273"/>
            <p14:sldId id="277"/>
            <p14:sldId id="276"/>
            <p14:sldId id="293"/>
            <p14:sldId id="292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ancio García Ovies" userId="5aa72b17-00a4-48d0-a505-f132e0f38c4f" providerId="ADAL" clId="{27C9E306-D72A-4AC1-856E-85EDC45586CE}"/>
    <pc:docChg chg="modSld">
      <pc:chgData name="Venancio García Ovies" userId="5aa72b17-00a4-48d0-a505-f132e0f38c4f" providerId="ADAL" clId="{27C9E306-D72A-4AC1-856E-85EDC45586CE}" dt="2025-03-24T14:25:19.840" v="1" actId="20577"/>
      <pc:docMkLst>
        <pc:docMk/>
      </pc:docMkLst>
      <pc:sldChg chg="modSp mod">
        <pc:chgData name="Venancio García Ovies" userId="5aa72b17-00a4-48d0-a505-f132e0f38c4f" providerId="ADAL" clId="{27C9E306-D72A-4AC1-856E-85EDC45586CE}" dt="2025-03-24T14:25:19.840" v="1" actId="20577"/>
        <pc:sldMkLst>
          <pc:docMk/>
          <pc:sldMk cId="564660738" sldId="257"/>
        </pc:sldMkLst>
        <pc:spChg chg="mod">
          <ac:chgData name="Venancio García Ovies" userId="5aa72b17-00a4-48d0-a505-f132e0f38c4f" providerId="ADAL" clId="{27C9E306-D72A-4AC1-856E-85EDC45586CE}" dt="2025-03-24T14:25:19.840" v="1" actId="20577"/>
          <ac:spMkLst>
            <pc:docMk/>
            <pc:sldMk cId="564660738" sldId="257"/>
            <ac:spMk id="3" creationId="{190FA07B-7E4B-4CA4-BA7A-067EB6A6DF4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48CE92DD-F8EF-4991-9F3F-EB92B696D338}" type="datetimeFigureOut">
              <a:rPr lang="es-ES" smtClean="0"/>
              <a:pPr/>
              <a:t>24/03/2025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02EFE8F4-3EC0-45DA-A3CD-848B2DCFD38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836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E3973-E285-4F72-9753-3A3B1D437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368AE1-2663-47A6-A407-8B5017F34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049F0B-C748-4A82-B338-292BD738C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6A5DD-D272-466D-B330-BB87DE0A4BD0}" type="datetime1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B80F5-5645-4A1E-B908-F8598A44F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ADA0CA-4D88-4430-8E54-ED52FDDE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229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C36AC9-1877-4F4D-8156-0A8CEEB3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84AD31-F9F4-4921-AC20-E12F7E01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630077-B8AB-4AD8-952A-99C9A80F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49A1-C423-4B51-8549-F2A2182DFD6A}" type="datetime1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3A4A22-15A2-46CA-9F06-E0449EA0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B86966-B091-4EF0-960C-322FE5B8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60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55B037-D28D-4707-97F9-5454A81E1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887CF7-DBEF-4C01-A8A7-53803732A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4CE415-CFBC-4E42-9D7F-9A3A9262E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4616-5B93-486D-9D2F-9D48C5A30487}" type="datetime1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FC851-1EBF-4DA7-B796-A823B7DD1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8D98DC-EB6E-439A-AFDF-8C22AF6F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97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5A3A82-3911-4837-ADAD-A8BADA38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AA558C-CA34-42D0-A88C-7CB362824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E7163A-4FEC-4CE1-B6A4-66CF42975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CA958-5FB1-4CED-95DF-740789E0ECA5}" type="datetime1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288BEE-B3EB-4A3F-9F29-00FAD356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561099-E62E-44F6-944C-6DE3CBE50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299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493B-580D-4C8E-A5E0-C1D313477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0C6568-EC88-4E7A-871D-93FAD8792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29BAC1-EE7F-4DA8-9E5D-1BA0D6A5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B044-5220-4EC9-871E-4A68797E1275}" type="datetime1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4E229-32D6-4C61-9FEE-4CDC9BFB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96C7C6-C43F-4075-8E16-8607719BB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998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DA939-92EA-40C1-BB40-EEC7581D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BE09F7-F824-4BBE-BAC9-ACDD5C735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DEB96A-31DF-4D43-80DC-1EA11284C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ED9D45-5D05-42D0-94D6-D17DF3965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27A8-5941-498F-B121-C4032B4AC0DB}" type="datetime1">
              <a:rPr lang="es-ES" smtClean="0"/>
              <a:t>24/03/2025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1BD235-30F2-4EDB-AE7A-69A0D982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FB66C4-0EE5-4406-8056-6E0A25F65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03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0B6D4-3A34-45A6-B38F-4858DB0E4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EE5AE2-E682-47C8-9FB9-61EBA017B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5C1E11-6D35-47AA-AA62-05220AB29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B21BA78-9F98-4DE0-AB9B-348814320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39AAD82-BBA8-41DF-879A-EFB11221EB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46319D-E926-4CD3-9E15-753CD0470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8BAD-54DE-4BE2-B411-EADCDBE27BF9}" type="datetime1">
              <a:rPr lang="es-ES" smtClean="0"/>
              <a:t>24/03/2025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40DAFFC-86EE-4B3C-84BD-A85F3BB7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A962DC-6C9B-4A3E-A4C8-86DBC40A5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30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C2333-866A-492A-BFCA-26F8DEB2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509FFC-C3A7-40EC-8D1D-9A233788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857C5-8791-4158-9DD6-A16FADBFA8A7}" type="datetime1">
              <a:rPr lang="es-ES" smtClean="0"/>
              <a:t>24/03/2025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0B402D-B756-4597-9BF1-043DD907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AE7050-7F79-4FEC-996F-497265D7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34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25BAB8C-36F0-4ECD-BAC2-22907E63C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A314A-8D0D-4096-96B0-350855E0940F}" type="datetime1">
              <a:rPr lang="es-ES" smtClean="0"/>
              <a:t>24/03/2025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D9713C9-F40F-484A-80A3-6F260BC8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3539AB-B5CB-4784-B3E5-1F0AF99B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2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F1A6D-9C72-4AF9-A422-A4A37F79C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690CA-B630-4D24-9D23-5DA25A4D1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DC9E43-E3EA-4FA5-BCB3-F25A6584C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EC3D7E-C0D0-4DAB-9ED6-2CB859B8C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F8B39-08DF-4C43-B7B0-CE9B9C9425D1}" type="datetime1">
              <a:rPr lang="es-ES" smtClean="0"/>
              <a:t>24/03/2025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7EB97F-4777-439A-AA53-0CD07648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B11764-B29A-4FCD-A438-EBC23F24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010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6B009-1555-4054-B364-360EDA02C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F72916A-37D2-49E0-9062-A4E48D554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E544EF-90F3-47CA-9201-93F115CB2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0F9941-3BAA-4000-8565-4FE88DC8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DA97-CAD8-4C5E-BC3D-48EECBC71956}" type="datetime1">
              <a:rPr lang="es-ES" smtClean="0"/>
              <a:t>24/03/2025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15B5AB-9A25-4107-BB86-29C46D1E5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4A3B75-0A5D-4ED3-8B88-DBD26EE79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07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E3A58F-C91C-46A0-B559-0A1816C20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1E396E-33AE-463B-9BDD-ECF5AC835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C681AE-0AAB-4CE8-8980-F5F8F278B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30625-D6F9-4C4B-B0BD-8EB34B546C87}" type="datetime1">
              <a:rPr lang="es-ES" smtClean="0"/>
              <a:t>24/03/2025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F31D22-860F-4011-BED9-A88E1EDC5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7011B8-9615-4E49-BFB2-7376BB9DE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394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fhe.com/wp-content/uploads/2025/03/Propuesta-de-Primas-por-resultados-2025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 clasica 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CB26EC1-B063-4F71-A5C0-6744C4F50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39792" y="3021489"/>
            <a:ext cx="9144000" cy="2387600"/>
          </a:xfrm>
        </p:spPr>
        <p:txBody>
          <a:bodyPr/>
          <a:lstStyle/>
          <a:p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PLAN </a:t>
            </a:r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DEPORTIVO</a:t>
            </a:r>
            <a:r>
              <a:rPr lang="es-ES" sz="3200" b="1" dirty="0">
                <a:solidFill>
                  <a:schemeClr val="accent1">
                    <a:lumMod val="50000"/>
                  </a:schemeClr>
                </a:solidFill>
              </a:rPr>
              <a:t> 2025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5D49B5-AF8C-49A4-B720-404C9D01C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039792" y="5501164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DOMA CLÁSICA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0DEDAA5-02D5-4ED5-9CA7-73FF8503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5606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45" y="-394736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9421" y="282255"/>
            <a:ext cx="7857634" cy="1325563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1.1.9 REQUISITOS  DE SELECCIÓN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EQUIPO CAMPEONATO DE EUROPA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178" y="1684523"/>
            <a:ext cx="9211139" cy="4778741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endParaRPr lang="es-ES" dirty="0"/>
          </a:p>
          <a:p>
            <a:pPr algn="just">
              <a:spcBef>
                <a:spcPts val="600"/>
              </a:spcBef>
            </a:pPr>
            <a:r>
              <a:rPr lang="es-ES" dirty="0"/>
              <a:t>Aceptación y firma documentos de compromiso con la RFHE</a:t>
            </a:r>
          </a:p>
          <a:p>
            <a:pPr algn="just">
              <a:spcBef>
                <a:spcPts val="600"/>
              </a:spcBef>
            </a:pPr>
            <a:r>
              <a:rPr lang="es-ES" dirty="0"/>
              <a:t>Resultados en el Campeonato de España 2025</a:t>
            </a:r>
          </a:p>
          <a:p>
            <a:pPr algn="just">
              <a:spcBef>
                <a:spcPts val="600"/>
              </a:spcBef>
            </a:pPr>
            <a:r>
              <a:rPr lang="es-ES" dirty="0"/>
              <a:t>Resultados en competición internacional a designar por el comité de selección</a:t>
            </a:r>
          </a:p>
          <a:p>
            <a:pPr algn="just">
              <a:spcBef>
                <a:spcPts val="600"/>
              </a:spcBef>
            </a:pPr>
            <a:r>
              <a:rPr lang="es-ES" dirty="0"/>
              <a:t>Seguimiento planificación deportiva acordada con la RFHE</a:t>
            </a:r>
          </a:p>
          <a:p>
            <a:pPr algn="just">
              <a:spcBef>
                <a:spcPts val="600"/>
              </a:spcBef>
            </a:pPr>
            <a:r>
              <a:rPr lang="es-ES" dirty="0"/>
              <a:t>Aceptación, seguimiento, cumplimiento de normativa y directrices </a:t>
            </a:r>
            <a:r>
              <a:rPr lang="es-ES" dirty="0" err="1"/>
              <a:t>RFHE</a:t>
            </a:r>
            <a:endParaRPr lang="es-ES" dirty="0"/>
          </a:p>
          <a:p>
            <a:pPr algn="just">
              <a:spcBef>
                <a:spcPts val="600"/>
              </a:spcBef>
            </a:pPr>
            <a:r>
              <a:rPr lang="es-ES" dirty="0"/>
              <a:t>Aprobación veterinario Oficial RFHE (informe)</a:t>
            </a:r>
          </a:p>
          <a:p>
            <a:pPr algn="just">
              <a:spcBef>
                <a:spcPts val="600"/>
              </a:spcBef>
            </a:pPr>
            <a:endParaRPr lang="es-ES" dirty="0"/>
          </a:p>
          <a:p>
            <a:pPr algn="just">
              <a:spcBef>
                <a:spcPts val="600"/>
              </a:spcBef>
            </a:pP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EC56A-6520-424F-B723-2A13C60F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73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-382596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4876" y="177042"/>
            <a:ext cx="7857634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1.1.10 REQUISITOS DE SELECCIÓN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079" y="2484852"/>
            <a:ext cx="9211139" cy="25952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200" dirty="0"/>
              <a:t>El Comité Nacional de Selección de Doma, podrá seleccionar para cualquier competición a binomios que no cumplan con algún/os de los requisitos aquí establecidos cuando se den las circunstancias que se consideren oportunas para ello</a:t>
            </a:r>
          </a:p>
          <a:p>
            <a:pPr marL="0" indent="0">
              <a:buNone/>
            </a:pPr>
            <a:endParaRPr lang="es-E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sz="2800" b="1" dirty="0">
              <a:solidFill>
                <a:srgbClr val="FF0000"/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EC56A-6520-424F-B723-2A13C60F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83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008" y="-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19B1538-98ED-4C02-BF39-6C843C14A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055" y="514586"/>
            <a:ext cx="804751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 MENORES Y PONIS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1.2.1 OBJETIVOS GENERALES (</a:t>
            </a:r>
            <a:r>
              <a:rPr lang="es-ES" sz="3600" b="1" dirty="0" err="1">
                <a:solidFill>
                  <a:schemeClr val="bg2">
                    <a:lumMod val="50000"/>
                  </a:schemeClr>
                </a:solidFill>
              </a:rPr>
              <a:t>GIDM</a:t>
            </a: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FA07B-7E4B-4CA4-BA7A-067EB6A6D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7" y="1376598"/>
            <a:ext cx="9793143" cy="5190360"/>
          </a:xfrm>
        </p:spPr>
        <p:txBody>
          <a:bodyPr>
            <a:normAutofit fontScale="25000" lnSpcReduction="20000"/>
          </a:bodyPr>
          <a:lstStyle/>
          <a:p>
            <a:endParaRPr lang="es-ES" sz="6200" u="sng" dirty="0"/>
          </a:p>
          <a:p>
            <a:r>
              <a:rPr lang="es-ES" sz="8000" b="1" dirty="0">
                <a:solidFill>
                  <a:schemeClr val="bg2">
                    <a:lumMod val="50000"/>
                  </a:schemeClr>
                </a:solidFill>
              </a:rPr>
              <a:t>LARGO PLAZO</a:t>
            </a:r>
          </a:p>
          <a:p>
            <a:pPr marL="914400" lvl="2" indent="0">
              <a:buNone/>
            </a:pPr>
            <a:r>
              <a:rPr lang="es-ES" sz="6400" dirty="0"/>
              <a:t>PREPARAR  Y FORMAR BINOMIOS PARA  SU INCORPORACIÓN A LA ALTA COMPETICION Y SU POSIBLE </a:t>
            </a:r>
          </a:p>
          <a:p>
            <a:pPr marL="914400" lvl="2" indent="0">
              <a:buNone/>
            </a:pPr>
            <a:r>
              <a:rPr lang="es-ES" sz="6400" dirty="0"/>
              <a:t>INTEGRACIÓN EN EL EQUIPO NACIONAL DE ADULTOS</a:t>
            </a:r>
          </a:p>
          <a:p>
            <a:pPr marL="0" indent="0">
              <a:buNone/>
            </a:pPr>
            <a:endParaRPr lang="es-ES" sz="6400" b="1" dirty="0"/>
          </a:p>
          <a:p>
            <a:r>
              <a:rPr lang="es-ES" sz="8000" b="1" dirty="0">
                <a:solidFill>
                  <a:schemeClr val="bg2">
                    <a:lumMod val="50000"/>
                  </a:schemeClr>
                </a:solidFill>
              </a:rPr>
              <a:t>MEDIO PLAZO</a:t>
            </a:r>
            <a:endParaRPr lang="es-ES" sz="64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6400" dirty="0"/>
              <a:t>	ALCANZAR MEJORES RESULTADOS EN CTOS EUROPA</a:t>
            </a:r>
          </a:p>
          <a:p>
            <a:pPr marL="0" indent="0">
              <a:buNone/>
            </a:pPr>
            <a:r>
              <a:rPr lang="es-ES" sz="6400" dirty="0"/>
              <a:t>	INTENSIFICAR LA FORMACION EN LOS BINOMIOS CUANDO CAMBIAN DE CATEGORIA </a:t>
            </a:r>
          </a:p>
          <a:p>
            <a:endParaRPr lang="es-ES" sz="6400" b="1" dirty="0"/>
          </a:p>
          <a:p>
            <a:r>
              <a:rPr lang="es-ES" sz="8000" b="1" dirty="0">
                <a:solidFill>
                  <a:schemeClr val="bg2">
                    <a:lumMod val="50000"/>
                  </a:schemeClr>
                </a:solidFill>
              </a:rPr>
              <a:t>CORTO PLAZO</a:t>
            </a:r>
          </a:p>
          <a:p>
            <a:pPr marL="914400" lvl="2" indent="0">
              <a:buNone/>
            </a:pPr>
            <a:r>
              <a:rPr lang="es-ES" sz="7200" b="1" dirty="0"/>
              <a:t>MASTERS SELECCIÓN 2025 –SELECCIÓN EQUIPOS CAMPEONATOS DE EUROPA.</a:t>
            </a:r>
            <a:endParaRPr lang="es-ES" sz="72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ES" sz="6400" dirty="0"/>
              <a:t>	CAMPEONATOS DE EUROPA MENORES ( CH-J-Y-U25 / PONIS) 2025</a:t>
            </a:r>
          </a:p>
          <a:p>
            <a:pPr marL="0" indent="0">
              <a:buNone/>
            </a:pPr>
            <a:r>
              <a:rPr lang="es-ES" sz="6400" dirty="0"/>
              <a:t>	MEJORAR LOS RESULTADOS POR EQUIPOS EN CAMPEONATOS DE EUROPA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ES" sz="6400" dirty="0"/>
              <a:t>	CONSEGUIR LA CLASIFICACION DEL MAXIMO </a:t>
            </a:r>
            <a:r>
              <a:rPr lang="es-ES" sz="6400" dirty="0" err="1"/>
              <a:t>Nº</a:t>
            </a:r>
            <a:r>
              <a:rPr lang="es-ES" sz="6400" dirty="0"/>
              <a:t> BINOMIOS EN LAS FINALES INDIVIDUALES  EN CADA 	UNA DE LAS CATEGORÍAS</a:t>
            </a:r>
          </a:p>
          <a:p>
            <a:pPr marL="0" indent="0">
              <a:buNone/>
            </a:pPr>
            <a:r>
              <a:rPr lang="es-ES" sz="6400" dirty="0"/>
              <a:t>	CAMPEONATOS DE ESPAÑA MENORES Y PONIS 2025</a:t>
            </a:r>
          </a:p>
          <a:p>
            <a:pPr marL="0" indent="0">
              <a:buNone/>
            </a:pPr>
            <a:endParaRPr lang="es-ES" sz="6400" dirty="0"/>
          </a:p>
          <a:p>
            <a:pPr marL="0" indent="0">
              <a:buNone/>
            </a:pPr>
            <a:r>
              <a:rPr lang="es-ES" sz="6400" dirty="0"/>
              <a:t>				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E7E242-0063-4FCA-90BC-C85F5A28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04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18366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19B1538-98ED-4C02-BF39-6C843C14A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9904" y="669683"/>
            <a:ext cx="8047510" cy="1325563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 MENORES Y PONIS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1.2.2 GRUPOS DE TRABAJO.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Requisitos</a:t>
            </a:r>
            <a:r>
              <a:rPr lang="es-ES" sz="3100" b="1" dirty="0">
                <a:solidFill>
                  <a:schemeClr val="bg2">
                    <a:lumMod val="50000"/>
                  </a:schemeClr>
                </a:solidFill>
              </a:rPr>
              <a:t> selección (CLINICS)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FA07B-7E4B-4CA4-BA7A-067EB6A6D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722" y="1995246"/>
            <a:ext cx="9608399" cy="4543666"/>
          </a:xfrm>
        </p:spPr>
        <p:txBody>
          <a:bodyPr>
            <a:normAutofit fontScale="25000" lnSpcReduction="20000"/>
          </a:bodyPr>
          <a:lstStyle/>
          <a:p>
            <a:pPr marL="442913" lvl="1" indent="0" algn="just">
              <a:spcBef>
                <a:spcPts val="0"/>
              </a:spcBef>
              <a:buNone/>
              <a:tabLst>
                <a:tab pos="84138" algn="l"/>
              </a:tabLst>
            </a:pPr>
            <a:endParaRPr lang="es-ES" sz="6600" dirty="0"/>
          </a:p>
          <a:p>
            <a:pPr lvl="1" algn="just">
              <a:spcBef>
                <a:spcPts val="0"/>
              </a:spcBef>
            </a:pPr>
            <a:r>
              <a:rPr lang="es-ES" sz="9600" b="1" dirty="0"/>
              <a:t>2 RESULTADOS MÍNIMO DEL 65% EN </a:t>
            </a:r>
            <a:r>
              <a:rPr lang="es-ES" sz="9600" b="1" dirty="0" err="1"/>
              <a:t>CDIs</a:t>
            </a:r>
            <a:r>
              <a:rPr lang="es-ES" sz="9600" b="1" dirty="0"/>
              <a:t> EN LAS CATEGORÍAS </a:t>
            </a:r>
          </a:p>
          <a:p>
            <a:pPr marL="631825" lvl="1" indent="0" algn="just">
              <a:spcBef>
                <a:spcPts val="0"/>
              </a:spcBef>
              <a:buNone/>
            </a:pPr>
            <a:r>
              <a:rPr lang="es-ES" sz="9600" b="1" dirty="0"/>
              <a:t>JUVENILES1*, JÓVENES JINETES Y U25 Y DEL 68 % EN LA CATEGORÍA         INFANTILES.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s-ES" sz="9600" dirty="0"/>
          </a:p>
          <a:p>
            <a:pPr lvl="1" algn="just">
              <a:spcBef>
                <a:spcPts val="0"/>
              </a:spcBef>
            </a:pPr>
            <a:r>
              <a:rPr lang="es-ES" sz="11200" b="1" dirty="0">
                <a:solidFill>
                  <a:schemeClr val="accent5">
                    <a:lumMod val="75000"/>
                  </a:schemeClr>
                </a:solidFill>
              </a:rPr>
              <a:t>RESULTADOS OBTENIDOS CTO. ESPAÑA MENORES 2024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s-ES" sz="9600" dirty="0"/>
          </a:p>
          <a:p>
            <a:pPr lvl="1" algn="just">
              <a:spcBef>
                <a:spcPts val="0"/>
              </a:spcBef>
            </a:pPr>
            <a:r>
              <a:rPr lang="es-ES" sz="9600" dirty="0"/>
              <a:t>ASISTENCIA A CLINICS Y COMPETICIONES OFICIALES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s-ES" sz="9600" dirty="0"/>
          </a:p>
          <a:p>
            <a:pPr lvl="1" algn="just">
              <a:spcBef>
                <a:spcPts val="0"/>
              </a:spcBef>
            </a:pPr>
            <a:r>
              <a:rPr lang="es-ES" sz="9600" dirty="0"/>
              <a:t>DOCUMENTO COMPROMISO ENTRENADORES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s-ES" sz="9600" dirty="0"/>
          </a:p>
          <a:p>
            <a:pPr lvl="1" algn="just">
              <a:spcBef>
                <a:spcPts val="0"/>
              </a:spcBef>
            </a:pPr>
            <a:r>
              <a:rPr lang="es-ES" sz="9600" dirty="0"/>
              <a:t>SEGUIMIENTO PAUTAS ENTRENAMIENTO Y COMPETICIÓN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s-ES" sz="6600" dirty="0"/>
          </a:p>
          <a:p>
            <a:pPr marL="457200" marR="0" lvl="1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6600" b="1" dirty="0"/>
              <a:t>GRUPOS ABIERTOS QUE SEGÚN SU COMPOSICIÓN PUEDEN VARIAR A  </a:t>
            </a:r>
            <a:r>
              <a:rPr kumimoji="0" lang="es-ES" sz="6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CRITERIO DEL COMITÉ DE SELECCIÓN</a:t>
            </a:r>
            <a:endParaRPr lang="es-ES" sz="6600" dirty="0"/>
          </a:p>
          <a:p>
            <a:endParaRPr lang="es-ES" sz="6200" u="sng" dirty="0"/>
          </a:p>
          <a:p>
            <a:pPr marL="0" indent="0">
              <a:buNone/>
            </a:pPr>
            <a:endParaRPr lang="es-ES" sz="6400" dirty="0"/>
          </a:p>
          <a:p>
            <a:pPr marL="0" indent="0">
              <a:buNone/>
            </a:pPr>
            <a:r>
              <a:rPr lang="es-ES" sz="6400" dirty="0"/>
              <a:t>				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E7E242-0063-4FCA-90BC-C85F5A28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403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3731" y="-42030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19B1538-98ED-4C02-BF39-6C843C14A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490" y="641456"/>
            <a:ext cx="8047510" cy="1206958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 MENORES Y PONIS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1.2.3 GRUPOS DE TRABAJO. 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 err="1">
                <a:solidFill>
                  <a:schemeClr val="bg2">
                    <a:lumMod val="50000"/>
                  </a:schemeClr>
                </a:solidFill>
              </a:rPr>
              <a:t>Clinics</a:t>
            </a: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 Inicio Temporada</a:t>
            </a:r>
            <a:endParaRPr lang="es-ES" sz="31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FA07B-7E4B-4CA4-BA7A-067EB6A6D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671" y="2300140"/>
            <a:ext cx="9608399" cy="4230508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endParaRPr lang="es-ES" sz="5100" b="1" dirty="0"/>
          </a:p>
          <a:p>
            <a:pPr marL="457200" lvl="1" indent="0">
              <a:buNone/>
            </a:pPr>
            <a:endParaRPr lang="es-ES" sz="3000" dirty="0"/>
          </a:p>
          <a:p>
            <a:pPr marL="457200" lvl="1" indent="0">
              <a:buNone/>
            </a:pPr>
            <a:endParaRPr lang="es-ES" sz="3000" dirty="0"/>
          </a:p>
          <a:p>
            <a:pPr lvl="2"/>
            <a:r>
              <a:rPr lang="es-ES" sz="5100" dirty="0"/>
              <a:t>CLINICS FORMACIÓN EN ABRIL Y JUNIO </a:t>
            </a:r>
          </a:p>
          <a:p>
            <a:pPr lvl="2">
              <a:buNone/>
            </a:pPr>
            <a:r>
              <a:rPr lang="es-ES" sz="5100" dirty="0"/>
              <a:t>    </a:t>
            </a:r>
          </a:p>
          <a:p>
            <a:pPr marL="0" indent="0">
              <a:buNone/>
            </a:pPr>
            <a:r>
              <a:rPr lang="es-ES" sz="3800" dirty="0"/>
              <a:t>	</a:t>
            </a:r>
          </a:p>
          <a:p>
            <a:pPr marL="0" indent="0">
              <a:buNone/>
            </a:pPr>
            <a:r>
              <a:rPr lang="es-ES" sz="6400" dirty="0"/>
              <a:t>				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E7E242-0063-4FCA-90BC-C85F5A28C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8739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-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9931" y="376848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 	MENORES Y PONIS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1.2.4 COMPETICIONES DE REFERENCIA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5735" y="1509104"/>
            <a:ext cx="10515600" cy="4351338"/>
          </a:xfrm>
        </p:spPr>
        <p:txBody>
          <a:bodyPr>
            <a:normAutofit/>
          </a:bodyPr>
          <a:lstStyle/>
          <a:p>
            <a:endParaRPr lang="es-ES" dirty="0"/>
          </a:p>
          <a:p>
            <a:pPr lvl="1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EC56A-6520-424F-B723-2A13C60F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E3B2AF9-600B-45C7-A433-A966BD439A7E}"/>
              </a:ext>
            </a:extLst>
          </p:cNvPr>
          <p:cNvSpPr txBox="1"/>
          <p:nvPr/>
        </p:nvSpPr>
        <p:spPr>
          <a:xfrm>
            <a:off x="0" y="2121031"/>
            <a:ext cx="1200974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PARTICIPACIÓN EN COMPETICIÓN INTERNACIONAL EN Y FUERA DE ESPAÑA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b="1" dirty="0"/>
              <a:t>MASTERS SELECCIÓN </a:t>
            </a:r>
            <a:r>
              <a:rPr lang="es-ES" sz="2800" dirty="0"/>
              <a:t>(PRUEBAS TÉCNICAS SELECCIÓN EQUIPOS CAMPEONATOS DE EUROPA)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CDI CH-J-Y-P A DESIGNAR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CAMPEONATO DE EUROPA  2025 Y – U25 </a:t>
            </a:r>
            <a:r>
              <a:rPr lang="es-ES" sz="2800" dirty="0" err="1"/>
              <a:t>KRONBERG</a:t>
            </a:r>
            <a:r>
              <a:rPr lang="es-ES" sz="2800" dirty="0"/>
              <a:t> (GER) JULIO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CAMPEONATO DE EUROPA 2025 CH -J - P LE </a:t>
            </a:r>
            <a:r>
              <a:rPr lang="es-ES" sz="2800" dirty="0" err="1"/>
              <a:t>MANS</a:t>
            </a:r>
            <a:r>
              <a:rPr lang="es-ES" sz="2800" dirty="0"/>
              <a:t> (</a:t>
            </a:r>
            <a:r>
              <a:rPr lang="es-ES" sz="2800" dirty="0" err="1"/>
              <a:t>FRA</a:t>
            </a:r>
            <a:r>
              <a:rPr lang="es-ES" sz="2800" dirty="0"/>
              <a:t>) FINAL JULIO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CAMPEONATO DE ESPAÑA DOMA PONIS SEDE A DESIGNAR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2800" dirty="0"/>
              <a:t>CAMPEONATO DE ESPAÑA DOMA MENORES SEDE A DESIGNAR</a:t>
            </a:r>
          </a:p>
        </p:txBody>
      </p:sp>
    </p:spTree>
    <p:extLst>
      <p:ext uri="{BB962C8B-B14F-4D97-AF65-F5344CB8AC3E}">
        <p14:creationId xmlns:p14="http://schemas.microsoft.com/office/powerpoint/2010/main" val="4159257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-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9931" y="376848"/>
            <a:ext cx="7857634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 MENORES Y PONIS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1.2.6 REQUISITOS DE SELECCIÓN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869" y="1942734"/>
            <a:ext cx="9211139" cy="4778741"/>
          </a:xfrm>
        </p:spPr>
        <p:txBody>
          <a:bodyPr wrap="square">
            <a:normAutofit lnSpcReduction="10000"/>
          </a:bodyPr>
          <a:lstStyle/>
          <a:p>
            <a:pPr algn="just"/>
            <a:r>
              <a:rPr lang="es-ES" sz="2600" b="1" dirty="0"/>
              <a:t>Aceptación y firma documentos de compromiso con la RFHE</a:t>
            </a:r>
            <a:endParaRPr lang="es-ES" sz="2800" dirty="0"/>
          </a:p>
          <a:p>
            <a:pPr algn="just"/>
            <a:r>
              <a:rPr lang="es-ES" b="1" dirty="0">
                <a:solidFill>
                  <a:schemeClr val="accent5">
                    <a:lumMod val="75000"/>
                  </a:schemeClr>
                </a:solidFill>
              </a:rPr>
              <a:t>GRAN IMPORTANCIA EN LOS </a:t>
            </a:r>
            <a:r>
              <a:rPr lang="es-ES" sz="2800" b="1" dirty="0">
                <a:solidFill>
                  <a:schemeClr val="accent5">
                    <a:lumMod val="75000"/>
                  </a:schemeClr>
                </a:solidFill>
              </a:rPr>
              <a:t>RESULTADOS OBTENIDOS EN LAS PRUEBAS TÉCNICAS DURANTE EL MASTERS SELECCIÓN MENORES </a:t>
            </a:r>
            <a:endParaRPr lang="es-ES" sz="2800" dirty="0"/>
          </a:p>
          <a:p>
            <a:pPr algn="just"/>
            <a:r>
              <a:rPr lang="es-ES" sz="2600" dirty="0"/>
              <a:t>Rendimiento deportivo en competición y cualquier otra consideración técnica adicional propuesta por los entrenadores Nacionales.</a:t>
            </a:r>
          </a:p>
          <a:p>
            <a:pPr algn="just"/>
            <a:r>
              <a:rPr lang="es-ES" sz="2600" dirty="0"/>
              <a:t>Seguimiento planificación deportiva acordada con la RFHE</a:t>
            </a:r>
          </a:p>
          <a:p>
            <a:pPr algn="just"/>
            <a:r>
              <a:rPr lang="es-ES" sz="2600" dirty="0"/>
              <a:t>Aceptación, seguimiento, cumplimiento de normativa y</a:t>
            </a:r>
          </a:p>
          <a:p>
            <a:pPr marL="0" indent="0" algn="just">
              <a:buNone/>
            </a:pPr>
            <a:r>
              <a:rPr lang="es-ES" sz="2600" dirty="0"/>
              <a:t>   directrices RFHE</a:t>
            </a:r>
          </a:p>
          <a:p>
            <a:r>
              <a:rPr lang="es-ES" sz="2400" b="1" dirty="0"/>
              <a:t>Aprobación veterinario Oficial RFHE (informe)</a:t>
            </a:r>
          </a:p>
          <a:p>
            <a:pPr marL="0" indent="0">
              <a:buNone/>
            </a:pPr>
            <a:endParaRPr lang="es-ES" sz="2600" dirty="0"/>
          </a:p>
          <a:p>
            <a:pPr marL="0" indent="0">
              <a:buNone/>
            </a:pPr>
            <a:endParaRPr lang="es-ES" sz="2600" dirty="0"/>
          </a:p>
          <a:p>
            <a:pPr marL="0" indent="0">
              <a:buNone/>
            </a:pPr>
            <a:endParaRPr lang="es-ES" sz="2800" dirty="0"/>
          </a:p>
          <a:p>
            <a:pPr algn="just"/>
            <a:endParaRPr lang="es-ES" sz="2800" dirty="0"/>
          </a:p>
          <a:p>
            <a:pPr algn="just"/>
            <a:endParaRPr lang="es-ES" sz="28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EC56A-6520-424F-B723-2A13C60F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0595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-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9931" y="376848"/>
            <a:ext cx="7857634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 MENORES Y PONIS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1.2.7 REQUISITOS DE SELECCIÓN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5735" y="1702411"/>
            <a:ext cx="9211139" cy="4778741"/>
          </a:xfrm>
        </p:spPr>
        <p:txBody>
          <a:bodyPr>
            <a:normAutofit/>
          </a:bodyPr>
          <a:lstStyle/>
          <a:p>
            <a:pPr algn="just"/>
            <a:endParaRPr lang="es-ES" sz="2800" dirty="0"/>
          </a:p>
          <a:p>
            <a:pPr algn="just"/>
            <a:endParaRPr lang="es-ES" sz="2800" dirty="0"/>
          </a:p>
          <a:p>
            <a:pPr marL="0" indent="0" algn="just">
              <a:buNone/>
              <a:defRPr/>
            </a:pPr>
            <a:r>
              <a:rPr lang="es-ES" sz="2800" dirty="0"/>
              <a:t>El Comité Nacional de Selección de Doma, podrá seleccionar para cualquier competición / Campeonato a binomios que no cumplan con algún/os de los requisitos aquí establecidos cuando se den las circunstancias que se consideren oportunas para ello</a:t>
            </a:r>
          </a:p>
          <a:p>
            <a:pPr marL="0" indent="0">
              <a:buNone/>
              <a:defRPr/>
            </a:pP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EC56A-6520-424F-B723-2A13C60F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925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-79404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27ED495-84F4-4A9D-B2E0-C06D92FF5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2078" y="794045"/>
            <a:ext cx="7535122" cy="851702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1.3 ACTIVIDAD NACIONAL. 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u="sng" dirty="0">
                <a:solidFill>
                  <a:schemeClr val="bg2">
                    <a:lumMod val="50000"/>
                  </a:schemeClr>
                </a:solidFill>
              </a:rPr>
              <a:t>PLAN NACIONAL TECNIFICACIÓN MENORES</a:t>
            </a:r>
            <a:br>
              <a:rPr lang="es-ES" sz="3600" b="1" u="sng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u="sng" dirty="0" err="1">
                <a:solidFill>
                  <a:schemeClr val="bg2">
                    <a:lumMod val="50000"/>
                  </a:schemeClr>
                </a:solidFill>
              </a:rPr>
              <a:t>GNDM</a:t>
            </a:r>
            <a:br>
              <a:rPr lang="es-ES" sz="3600" b="1" u="sng" dirty="0">
                <a:solidFill>
                  <a:schemeClr val="accent2">
                    <a:lumMod val="75000"/>
                  </a:schemeClr>
                </a:solidFill>
              </a:rPr>
            </a:br>
            <a:endParaRPr lang="es-E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3348A2-5959-400C-8D24-1E25955B4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213"/>
            <a:ext cx="9597272" cy="5084427"/>
          </a:xfrm>
        </p:spPr>
        <p:txBody>
          <a:bodyPr>
            <a:normAutofit fontScale="77500" lnSpcReduction="20000"/>
          </a:bodyPr>
          <a:lstStyle/>
          <a:p>
            <a:pPr marL="685800" indent="-457200">
              <a:buFont typeface="Wingdings" panose="05000000000000000000" pitchFamily="2" charset="2"/>
              <a:buChar char="Ø"/>
            </a:pPr>
            <a:endParaRPr lang="es-ES" sz="3100" b="1" u="sng" dirty="0"/>
          </a:p>
          <a:p>
            <a:pPr marL="685800" indent="-457200">
              <a:buFont typeface="Wingdings" panose="05000000000000000000" pitchFamily="2" charset="2"/>
              <a:buChar char="Ø"/>
            </a:pPr>
            <a:r>
              <a:rPr lang="es-ES" sz="3100" b="1" u="sng" dirty="0"/>
              <a:t>DIRIGIDO A</a:t>
            </a:r>
          </a:p>
          <a:p>
            <a:pPr marL="1143000" lvl="1" indent="-457200"/>
            <a:r>
              <a:rPr lang="es-ES" sz="3100" dirty="0"/>
              <a:t>GRUPO NACIONAL DOMA MENORES (GNDM). Deportistas no integrados en la planificación internacional </a:t>
            </a:r>
          </a:p>
          <a:p>
            <a:pPr indent="0">
              <a:buNone/>
            </a:pPr>
            <a:endParaRPr lang="es-ES" sz="3100" b="1" dirty="0"/>
          </a:p>
          <a:p>
            <a:pPr marL="685800" indent="-457200">
              <a:buFont typeface="Wingdings" panose="05000000000000000000" pitchFamily="2" charset="2"/>
              <a:buChar char="Ø"/>
            </a:pPr>
            <a:r>
              <a:rPr lang="es-ES" sz="3100" b="1" u="sng" dirty="0"/>
              <a:t>ACCIONES PREVISTAS</a:t>
            </a:r>
          </a:p>
          <a:p>
            <a:pPr marL="1001713" lvl="2" indent="-457200"/>
            <a:r>
              <a:rPr lang="es-ES" sz="3100" dirty="0"/>
              <a:t>2 CLINICS EN 5 ZONAS DISTRIBUIDAS POR LA GEOGRAFÍA NACIONAL</a:t>
            </a:r>
          </a:p>
          <a:p>
            <a:pPr marL="1001713" lvl="2" indent="-457200"/>
            <a:r>
              <a:rPr lang="es-ES" sz="3100" dirty="0"/>
              <a:t>CATEGORÍAS: Alevines, Infantiles, Juveniles 0*, Juveniles 1* Jóvenes Jinetes, U25 y Ponis</a:t>
            </a:r>
          </a:p>
          <a:p>
            <a:pPr marL="1001713" lvl="2" indent="-457200"/>
            <a:r>
              <a:rPr lang="es-ES" sz="3100" dirty="0"/>
              <a:t>SESIONES A CARGO DEL PSICOLOGO</a:t>
            </a:r>
          </a:p>
          <a:p>
            <a:pPr indent="0">
              <a:buNone/>
            </a:pPr>
            <a:endParaRPr lang="es-ES" sz="3100" dirty="0"/>
          </a:p>
          <a:p>
            <a:pPr marL="685800" indent="-457200">
              <a:buFont typeface="Wingdings" panose="05000000000000000000" pitchFamily="2" charset="2"/>
              <a:buChar char="Ø"/>
            </a:pPr>
            <a:r>
              <a:rPr lang="es-ES" sz="3100" b="1" u="sng" dirty="0"/>
              <a:t>CRITERIOS SELECCIÓN</a:t>
            </a:r>
          </a:p>
          <a:p>
            <a:pPr marL="1143000" lvl="1" indent="-457200"/>
            <a:r>
              <a:rPr lang="es-ES" sz="3100" dirty="0">
                <a:solidFill>
                  <a:schemeClr val="accent5">
                    <a:lumMod val="75000"/>
                  </a:schemeClr>
                </a:solidFill>
              </a:rPr>
              <a:t>RESULTADOS EN LOS CAMPEONATOS DE ESPAÑA 2024</a:t>
            </a:r>
          </a:p>
          <a:p>
            <a:pPr marL="1143000" lvl="1" indent="-457200"/>
            <a:r>
              <a:rPr lang="es-ES" sz="3100" dirty="0"/>
              <a:t>A PROPUESTA DEL COMITÉ DE SELECCIÓN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s-ES" sz="2400" dirty="0"/>
          </a:p>
          <a:p>
            <a:pPr marL="457200" lvl="1" indent="0">
              <a:buNone/>
            </a:pPr>
            <a:endParaRPr lang="es-ES" sz="2800" dirty="0"/>
          </a:p>
          <a:p>
            <a:pPr marL="373063" lvl="1" indent="-285750"/>
            <a:endParaRPr lang="es-ES" sz="1400" dirty="0"/>
          </a:p>
          <a:p>
            <a:pPr marL="457200" lvl="1" indent="0">
              <a:buNone/>
            </a:pPr>
            <a:endParaRPr lang="es-ES" sz="1400" dirty="0"/>
          </a:p>
          <a:p>
            <a:pPr marL="373063" lvl="1" indent="-285750"/>
            <a:endParaRPr lang="es-ES" sz="1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04ACC0-BCB6-4666-9639-1DE0F547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5666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6823" y="587374"/>
            <a:ext cx="7825177" cy="1331914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chemeClr val="bg2">
                    <a:lumMod val="50000"/>
                  </a:schemeClr>
                </a:solidFill>
              </a:rPr>
              <a:t>1.4 PROGRAMA DE CABALLOS JÓVENES.</a:t>
            </a:r>
            <a:br>
              <a:rPr lang="es-ES" sz="32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200" b="1" dirty="0">
                <a:solidFill>
                  <a:schemeClr val="bg2">
                    <a:lumMod val="50000"/>
                  </a:schemeClr>
                </a:solidFill>
              </a:rPr>
              <a:t>Objetivos</a:t>
            </a:r>
            <a:endParaRPr lang="es-ES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818" y="1919288"/>
            <a:ext cx="9437508" cy="4351338"/>
          </a:xfrm>
        </p:spPr>
        <p:txBody>
          <a:bodyPr/>
          <a:lstStyle/>
          <a:p>
            <a:pPr lvl="1"/>
            <a:endParaRPr lang="es-ES" dirty="0"/>
          </a:p>
          <a:p>
            <a:pPr lvl="1" algn="just"/>
            <a:r>
              <a:rPr lang="es-ES" sz="2800" dirty="0"/>
              <a:t>FORMACIÓN  CABALLOS  DE 5 A 8 AÑOS DENTRO DE LAS BASES ESTABLECIDAS EN LA ESCALA DE ENTRENAMIENTO</a:t>
            </a:r>
          </a:p>
          <a:p>
            <a:pPr lvl="1" algn="just"/>
            <a:endParaRPr lang="es-ES" sz="2800" dirty="0"/>
          </a:p>
          <a:p>
            <a:pPr lvl="1"/>
            <a:r>
              <a:rPr lang="es-ES" sz="2800" dirty="0"/>
              <a:t>SENTAR LAS BASES DE ENTRENAMIENTO IMPRESCINDIBLES PARA MEJORAR  SU FORMACION  TECNICA Y FÍSICA</a:t>
            </a:r>
          </a:p>
          <a:p>
            <a:pPr lvl="1" algn="just"/>
            <a:endParaRPr lang="es-ES" sz="2800" dirty="0"/>
          </a:p>
          <a:p>
            <a:pPr lvl="1" algn="just"/>
            <a:r>
              <a:rPr lang="es-ES" sz="2800" dirty="0"/>
              <a:t>ENFOCAR LOS CABALLOS HACIA LA ALTA COMPETICIÓN</a:t>
            </a:r>
          </a:p>
          <a:p>
            <a:pPr lvl="1"/>
            <a:endParaRPr lang="es-ES" sz="2800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5FF561-05D7-4AA0-BA5E-DB3A56A7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494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-650902"/>
            <a:ext cx="12177565" cy="6858000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FA07B-7E4B-4CA4-BA7A-067EB6A6D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4794" y="1897810"/>
            <a:ext cx="5738649" cy="3795420"/>
          </a:xfrm>
        </p:spPr>
        <p:txBody>
          <a:bodyPr>
            <a:noAutofit/>
          </a:bodyPr>
          <a:lstStyle/>
          <a:p>
            <a:r>
              <a:rPr lang="es-ES" sz="2000" b="1" dirty="0"/>
              <a:t> 1.1   ADULTOS</a:t>
            </a:r>
          </a:p>
          <a:p>
            <a:r>
              <a:rPr lang="es-ES" sz="2000" b="1" dirty="0"/>
              <a:t> 1.2   MENORES INTERNACIONAL (</a:t>
            </a:r>
            <a:r>
              <a:rPr lang="es-ES" sz="2000" b="1" dirty="0" err="1"/>
              <a:t>GIDM</a:t>
            </a:r>
            <a:r>
              <a:rPr lang="es-ES" sz="2000" b="1" dirty="0"/>
              <a:t>)</a:t>
            </a:r>
          </a:p>
          <a:p>
            <a:r>
              <a:rPr lang="es-ES" sz="2000" b="1" dirty="0"/>
              <a:t> 1.3   PLAN TECNIFICACIÓN (</a:t>
            </a:r>
            <a:r>
              <a:rPr lang="es-ES" sz="2000" b="1" dirty="0" err="1"/>
              <a:t>GNDM</a:t>
            </a:r>
            <a:r>
              <a:rPr lang="es-ES" sz="2000" b="1" dirty="0"/>
              <a:t>)</a:t>
            </a:r>
          </a:p>
          <a:p>
            <a:r>
              <a:rPr lang="es-ES" sz="2000" b="1" dirty="0"/>
              <a:t> 1.4   CABALLOS JÓVENES  </a:t>
            </a:r>
          </a:p>
          <a:p>
            <a:r>
              <a:rPr lang="es-ES" sz="2000" b="1" dirty="0"/>
              <a:t> 1.5	ESTRUCTURA TÉCNICA </a:t>
            </a:r>
          </a:p>
          <a:p>
            <a:r>
              <a:rPr lang="es-ES" sz="2000" b="1" dirty="0"/>
              <a:t> 1.6	COMITÉ SELECCIÓN</a:t>
            </a:r>
          </a:p>
          <a:p>
            <a:endParaRPr lang="es-ES" sz="48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21AC09-9E42-4B7B-AB31-593DED76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4CDF27-CEF9-546F-9289-F739E84B16A2}"/>
              </a:ext>
            </a:extLst>
          </p:cNvPr>
          <p:cNvSpPr txBox="1"/>
          <p:nvPr/>
        </p:nvSpPr>
        <p:spPr>
          <a:xfrm>
            <a:off x="3018065" y="1091554"/>
            <a:ext cx="61558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dirty="0">
                <a:solidFill>
                  <a:schemeClr val="bg2">
                    <a:lumMod val="50000"/>
                  </a:schemeClr>
                </a:solidFill>
              </a:rPr>
              <a:t>ÍNDICE</a:t>
            </a:r>
            <a:endParaRPr lang="es-ES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60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9205" y="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9255" y="581891"/>
            <a:ext cx="7651384" cy="1108797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1.4.1 PROGRAMA DE CABALLOS JÓVENES.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GRUPOS DE TRABAJO. Requisitos de Selección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213" y="1602557"/>
            <a:ext cx="10978662" cy="5255443"/>
          </a:xfrm>
        </p:spPr>
        <p:txBody>
          <a:bodyPr>
            <a:normAutofit fontScale="92500" lnSpcReduction="10000"/>
          </a:bodyPr>
          <a:lstStyle/>
          <a:p>
            <a:endParaRPr lang="es-ES" dirty="0"/>
          </a:p>
          <a:p>
            <a:pPr marL="457200" lvl="1" indent="0">
              <a:buNone/>
            </a:pPr>
            <a:endParaRPr lang="es-ES" dirty="0"/>
          </a:p>
          <a:p>
            <a:pPr marL="457200" lvl="1" indent="0">
              <a:buFontTx/>
              <a:buChar char="-"/>
              <a:tabLst>
                <a:tab pos="631825" algn="l"/>
              </a:tabLst>
            </a:pPr>
            <a:r>
              <a:rPr lang="es-ES" sz="3000" dirty="0"/>
              <a:t> </a:t>
            </a:r>
            <a:r>
              <a:rPr lang="es-ES" sz="3000" b="1" dirty="0">
                <a:solidFill>
                  <a:schemeClr val="accent5">
                    <a:lumMod val="75000"/>
                  </a:schemeClr>
                </a:solidFill>
              </a:rPr>
              <a:t>RESULTADOS CAMPEONATO DE ESPAÑA CABALLOS JÓVENES 2024</a:t>
            </a:r>
          </a:p>
          <a:p>
            <a:pPr marL="457200" lvl="1" indent="0">
              <a:buNone/>
            </a:pPr>
            <a:endParaRPr lang="es-ES" sz="3000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es-ES" sz="3000" dirty="0"/>
              <a:t>CUALQUIER OTRA CONSIDERACION  TECNICA A PROPUESTA DEL</a:t>
            </a:r>
          </a:p>
          <a:p>
            <a:pPr marL="457200" lvl="1" indent="0">
              <a:buNone/>
            </a:pPr>
            <a:r>
              <a:rPr lang="es-ES" sz="3000" dirty="0"/>
              <a:t>   COMITÉ DE SELECCIÓN</a:t>
            </a:r>
          </a:p>
          <a:p>
            <a:pPr marL="457200" lvl="1" indent="0">
              <a:buNone/>
            </a:pPr>
            <a:endParaRPr lang="es-ES" sz="3000" dirty="0"/>
          </a:p>
          <a:p>
            <a:pPr marL="457200" lvl="1" indent="0">
              <a:buNone/>
            </a:pPr>
            <a:r>
              <a:rPr lang="es-ES" sz="3000" dirty="0"/>
              <a:t>- ASISTENCIA A CLINICS Y COMPETICIONES OFICIALES</a:t>
            </a:r>
          </a:p>
          <a:p>
            <a:pPr marL="457200" lvl="1" indent="0">
              <a:buNone/>
            </a:pPr>
            <a:endParaRPr lang="es-ES" sz="3000" dirty="0"/>
          </a:p>
          <a:p>
            <a:pPr marL="457200" lvl="1" indent="0">
              <a:buNone/>
            </a:pPr>
            <a:r>
              <a:rPr lang="es-ES" sz="3000" dirty="0"/>
              <a:t>- INCLUSION POR MEJORA TECNICA Y EXPECTATIVAS DE FUTURO</a:t>
            </a:r>
          </a:p>
          <a:p>
            <a:pPr marL="457200" lvl="1" indent="0">
              <a:buNone/>
            </a:pPr>
            <a:r>
              <a:rPr lang="es-ES" sz="3000" dirty="0"/>
              <a:t>	</a:t>
            </a:r>
          </a:p>
          <a:p>
            <a:pPr marL="457200" lvl="1" indent="0">
              <a:buNone/>
            </a:pPr>
            <a:r>
              <a:rPr lang="es-ES" sz="2200" b="1" dirty="0"/>
              <a:t>SON GRUPO ABIERTOS QUE SEGÚN RESULTADOS SU COMPOSICIÓN PUEDE VARIAR </a:t>
            </a:r>
          </a:p>
          <a:p>
            <a:pPr marL="457200" lvl="1" indent="0">
              <a:buNone/>
            </a:pPr>
            <a:r>
              <a:rPr lang="es-ES" sz="2200" b="1" dirty="0"/>
              <a:t>A  CRITERIO DEL COMITÉ DE SELECCIÓN</a:t>
            </a:r>
          </a:p>
          <a:p>
            <a:pPr marL="457200" lvl="1" indent="0">
              <a:buNone/>
            </a:pPr>
            <a:endParaRPr lang="es-ES" sz="3000" dirty="0"/>
          </a:p>
          <a:p>
            <a:pPr marL="457200" lvl="1" indent="0">
              <a:buNone/>
            </a:pPr>
            <a:endParaRPr lang="es-ES" sz="3000" dirty="0"/>
          </a:p>
          <a:p>
            <a:endParaRPr lang="es-ES" sz="3000" dirty="0"/>
          </a:p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ADBCD0C-AD60-477A-A38D-2B7B6BAB9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724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5100" y="581891"/>
            <a:ext cx="7829682" cy="1108797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1.4.2 PROGRAMA DE CABALLOS JÓVENES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 err="1">
                <a:solidFill>
                  <a:schemeClr val="bg2">
                    <a:lumMod val="50000"/>
                  </a:schemeClr>
                </a:solidFill>
              </a:rPr>
              <a:t>Clinics</a:t>
            </a:r>
            <a:endParaRPr lang="es-ES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08" y="1824882"/>
            <a:ext cx="10515600" cy="4351338"/>
          </a:xfrm>
        </p:spPr>
        <p:txBody>
          <a:bodyPr>
            <a:norm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8063BB-C7DF-44B3-BBA9-E665C9FCADB2}"/>
              </a:ext>
            </a:extLst>
          </p:cNvPr>
          <p:cNvSpPr txBox="1"/>
          <p:nvPr/>
        </p:nvSpPr>
        <p:spPr>
          <a:xfrm>
            <a:off x="1292871" y="1584505"/>
            <a:ext cx="8689329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/>
              <a:t>	</a:t>
            </a:r>
            <a:endParaRPr lang="es-ES" sz="2400" b="1" dirty="0"/>
          </a:p>
          <a:p>
            <a:endParaRPr lang="es-ES" sz="2400" b="1" dirty="0"/>
          </a:p>
          <a:p>
            <a:pPr lvl="3"/>
            <a:r>
              <a:rPr lang="es-ES" sz="2400" dirty="0"/>
              <a:t>	</a:t>
            </a:r>
          </a:p>
          <a:p>
            <a:pPr lvl="3"/>
            <a:endParaRPr lang="es-ES" sz="2400" dirty="0"/>
          </a:p>
          <a:p>
            <a:pPr lvl="3"/>
            <a:endParaRPr lang="es-ES" sz="2400" dirty="0"/>
          </a:p>
          <a:p>
            <a:pPr lvl="3"/>
            <a:endParaRPr lang="es-ES" sz="2400" dirty="0"/>
          </a:p>
          <a:p>
            <a:pPr lvl="3"/>
            <a:r>
              <a:rPr lang="es-ES" sz="4000" dirty="0"/>
              <a:t>CLINICS FORMACIÓN</a:t>
            </a:r>
          </a:p>
          <a:p>
            <a:pPr marL="2422525" lvl="3"/>
            <a:endParaRPr lang="es-ES" sz="2400" dirty="0"/>
          </a:p>
          <a:p>
            <a:pPr marL="1885950" lvl="3"/>
            <a:r>
              <a:rPr lang="es-ES" sz="2400" dirty="0"/>
              <a:t>	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endParaRPr lang="es-ES" sz="2400" dirty="0"/>
          </a:p>
          <a:p>
            <a:pPr lvl="2"/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3759835-BD6C-4F35-9535-6E4070E8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3060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5100" y="581891"/>
            <a:ext cx="7829682" cy="1108797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1.4.3 PROGRAMA DE CABALLOS JÓVENES. Competiciones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08" y="1824882"/>
            <a:ext cx="10515600" cy="4351338"/>
          </a:xfrm>
        </p:spPr>
        <p:txBody>
          <a:bodyPr>
            <a:norm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8063BB-C7DF-44B3-BBA9-E665C9FCADB2}"/>
              </a:ext>
            </a:extLst>
          </p:cNvPr>
          <p:cNvSpPr txBox="1"/>
          <p:nvPr/>
        </p:nvSpPr>
        <p:spPr>
          <a:xfrm>
            <a:off x="1292871" y="1584505"/>
            <a:ext cx="8689329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/>
              <a:t>	</a:t>
            </a:r>
          </a:p>
          <a:p>
            <a:r>
              <a:rPr lang="es-ES" sz="2000" b="1" dirty="0"/>
              <a:t>	</a:t>
            </a:r>
            <a:endParaRPr lang="es-ES" sz="2400" dirty="0"/>
          </a:p>
          <a:p>
            <a:pPr lvl="2"/>
            <a:r>
              <a:rPr lang="es-ES" sz="2400" b="1" dirty="0"/>
              <a:t>COMPETICION</a:t>
            </a:r>
          </a:p>
          <a:p>
            <a:pPr marL="1344613" lvl="2">
              <a:buFont typeface="Arial" panose="020B0604020202020204" pitchFamily="34" charset="0"/>
              <a:buChar char="•"/>
              <a:tabLst>
                <a:tab pos="1435100" algn="l"/>
                <a:tab pos="1700213" algn="l"/>
              </a:tabLst>
            </a:pPr>
            <a:r>
              <a:rPr lang="es-ES" sz="2400" b="1" dirty="0"/>
              <a:t>	MASTERS SELECCIÓN FECHAS Y SEDE A DESIGNAR</a:t>
            </a:r>
          </a:p>
          <a:p>
            <a:pPr marL="1344613" lvl="2">
              <a:tabLst>
                <a:tab pos="1435100" algn="l"/>
                <a:tab pos="1700213" algn="l"/>
              </a:tabLst>
            </a:pPr>
            <a:r>
              <a:rPr lang="es-ES" sz="2400" b="1" dirty="0"/>
              <a:t>		</a:t>
            </a:r>
            <a:r>
              <a:rPr lang="es-ES" sz="2400" dirty="0"/>
              <a:t>Selección binomios participación </a:t>
            </a:r>
            <a:r>
              <a:rPr lang="es-ES" sz="2400" dirty="0" err="1"/>
              <a:t>CDIYH</a:t>
            </a:r>
            <a:endParaRPr lang="es-ES" sz="2400" dirty="0"/>
          </a:p>
          <a:p>
            <a:pPr marL="1700213" lvl="2" indent="-355600">
              <a:buFont typeface="Arial" panose="020B0604020202020204" pitchFamily="34" charset="0"/>
              <a:buChar char="•"/>
              <a:tabLst>
                <a:tab pos="1435100" algn="l"/>
                <a:tab pos="1700213" algn="l"/>
              </a:tabLst>
            </a:pPr>
            <a:r>
              <a:rPr lang="es-ES" sz="2400" b="1" dirty="0"/>
              <a:t>CDI YH A DESIGNAR POR EL COMITÉ DE </a:t>
            </a:r>
            <a:r>
              <a:rPr lang="es-ES" sz="2400" b="1" dirty="0" err="1"/>
              <a:t>SELECCION</a:t>
            </a:r>
            <a:endParaRPr lang="es-ES" sz="2400" b="1" dirty="0"/>
          </a:p>
          <a:p>
            <a:pPr marL="1344613" lvl="2">
              <a:tabLst>
                <a:tab pos="1435100" algn="l"/>
                <a:tab pos="1700213" algn="l"/>
              </a:tabLst>
            </a:pPr>
            <a:r>
              <a:rPr lang="es-ES" sz="2400" dirty="0"/>
              <a:t>		(Selección binomios según resultados en el 				 Masters selección)</a:t>
            </a:r>
          </a:p>
          <a:p>
            <a:pPr marL="1700213" lvl="2" indent="-355600">
              <a:buFont typeface="Arial" panose="020B0604020202020204" pitchFamily="34" charset="0"/>
              <a:buChar char="•"/>
              <a:tabLst>
                <a:tab pos="1435100" algn="l"/>
                <a:tab pos="1700213" algn="l"/>
              </a:tabLst>
            </a:pPr>
            <a:r>
              <a:rPr lang="es-ES" sz="2400" b="1" dirty="0"/>
              <a:t>CAMPEONATO DE ESPAÑA DE CABALLOS JOVENES </a:t>
            </a:r>
            <a:r>
              <a:rPr lang="es-ES" sz="2400" dirty="0"/>
              <a:t>FECHAS Y SEDE A DESIGNAR </a:t>
            </a:r>
          </a:p>
          <a:p>
            <a:pPr marL="1700213" lvl="2" indent="-355600">
              <a:buFont typeface="Arial" panose="020B0604020202020204" pitchFamily="34" charset="0"/>
              <a:buChar char="•"/>
              <a:tabLst>
                <a:tab pos="1435100" algn="l"/>
                <a:tab pos="1700213" algn="l"/>
              </a:tabLst>
            </a:pPr>
            <a:r>
              <a:rPr lang="es-ES" sz="2400" b="1" dirty="0"/>
              <a:t>CAMPEONATO DEL MUNDO CABALLOS JOVENES ERMELO (NED)</a:t>
            </a:r>
          </a:p>
          <a:p>
            <a:pPr marL="1344613" lvl="2">
              <a:tabLst>
                <a:tab pos="1435100" algn="l"/>
                <a:tab pos="1700213" algn="l"/>
              </a:tabLst>
            </a:pPr>
            <a:r>
              <a:rPr lang="es-ES" sz="2400" dirty="0"/>
              <a:t>		Reservado a las asociaciones PRE – </a:t>
            </a:r>
            <a:r>
              <a:rPr lang="es-ES" sz="2400" dirty="0" err="1"/>
              <a:t>CDE</a:t>
            </a:r>
            <a:r>
              <a:rPr lang="es-ES" sz="2400" dirty="0"/>
              <a:t> - </a:t>
            </a:r>
            <a:r>
              <a:rPr lang="es-ES" sz="2400" dirty="0" err="1"/>
              <a:t>AECCAa</a:t>
            </a:r>
            <a:endParaRPr lang="es-ES" sz="24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3759835-BD6C-4F35-9535-6E4070E8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084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doma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F94ABDC-72E8-4F9A-BBB3-50C8C3519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291" y="565608"/>
            <a:ext cx="7553640" cy="896480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1.5 ESTRUCTURA TÉCNICA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483B4018-3D28-4B37-A69C-FF127E79AD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201979"/>
              </p:ext>
            </p:extLst>
          </p:nvPr>
        </p:nvGraphicFramePr>
        <p:xfrm>
          <a:off x="442668" y="1891171"/>
          <a:ext cx="9662474" cy="4483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421">
                  <a:extLst>
                    <a:ext uri="{9D8B030D-6E8A-4147-A177-3AD203B41FA5}">
                      <a16:colId xmlns:a16="http://schemas.microsoft.com/office/drawing/2014/main" val="4252032300"/>
                    </a:ext>
                  </a:extLst>
                </a:gridCol>
                <a:gridCol w="2083502">
                  <a:extLst>
                    <a:ext uri="{9D8B030D-6E8A-4147-A177-3AD203B41FA5}">
                      <a16:colId xmlns:a16="http://schemas.microsoft.com/office/drawing/2014/main" val="2312793419"/>
                    </a:ext>
                  </a:extLst>
                </a:gridCol>
                <a:gridCol w="2045271">
                  <a:extLst>
                    <a:ext uri="{9D8B030D-6E8A-4147-A177-3AD203B41FA5}">
                      <a16:colId xmlns:a16="http://schemas.microsoft.com/office/drawing/2014/main" val="1086001692"/>
                    </a:ext>
                  </a:extLst>
                </a:gridCol>
                <a:gridCol w="1748994">
                  <a:extLst>
                    <a:ext uri="{9D8B030D-6E8A-4147-A177-3AD203B41FA5}">
                      <a16:colId xmlns:a16="http://schemas.microsoft.com/office/drawing/2014/main" val="4190252540"/>
                    </a:ext>
                  </a:extLst>
                </a:gridCol>
                <a:gridCol w="2131286">
                  <a:extLst>
                    <a:ext uri="{9D8B030D-6E8A-4147-A177-3AD203B41FA5}">
                      <a16:colId xmlns:a16="http://schemas.microsoft.com/office/drawing/2014/main" val="1739960598"/>
                    </a:ext>
                  </a:extLst>
                </a:gridCol>
              </a:tblGrid>
              <a:tr h="778037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DISCIPLINA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PUESTOS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ADULTOS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CABALLOS JÓVENES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MENORES</a:t>
                      </a:r>
                    </a:p>
                    <a:p>
                      <a:pPr algn="ctr" fontAlgn="b"/>
                      <a:endParaRPr lang="es-E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23688951"/>
                  </a:ext>
                </a:extLst>
              </a:tr>
              <a:tr h="7780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DOMA CLÁSICA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TÉCNICA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Miguel Jordá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Miguel Jordá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Miguel Jordá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90067706"/>
                  </a:ext>
                </a:extLst>
              </a:tr>
              <a:tr h="6598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JEFE DE EQUIPO/</a:t>
                      </a:r>
                    </a:p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COORDINACIÓN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Miguel Jordá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Miguel Jordá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84138" indent="0"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Miguel Jorda/María Cervera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5585521"/>
                  </a:ext>
                </a:extLst>
              </a:tr>
              <a:tr h="116304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EQUIPOS/</a:t>
                      </a:r>
                    </a:p>
                    <a:p>
                      <a:pPr algn="l" fontAlgn="ctr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DESIGNAR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Berna Pujals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Berna Pujals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2298941"/>
                  </a:ext>
                </a:extLst>
              </a:tr>
              <a:tr h="6598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VETERINARIOS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Víctor Díaz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Víctor Diaz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Federico Nieto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77463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7A0ADA-DA93-4A4D-8ED2-4B8A7150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5453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doma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F94ABDC-72E8-4F9A-BBB3-50C8C3519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360" y="773301"/>
            <a:ext cx="7553640" cy="896480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1.6 COMITÉ DE SELECCIÓN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483B4018-3D28-4B37-A69C-FF127E79AD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782896"/>
              </p:ext>
            </p:extLst>
          </p:nvPr>
        </p:nvGraphicFramePr>
        <p:xfrm>
          <a:off x="1371600" y="2692425"/>
          <a:ext cx="8365967" cy="2970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685">
                  <a:extLst>
                    <a:ext uri="{9D8B030D-6E8A-4147-A177-3AD203B41FA5}">
                      <a16:colId xmlns:a16="http://schemas.microsoft.com/office/drawing/2014/main" val="4252032300"/>
                    </a:ext>
                  </a:extLst>
                </a:gridCol>
                <a:gridCol w="2122103">
                  <a:extLst>
                    <a:ext uri="{9D8B030D-6E8A-4147-A177-3AD203B41FA5}">
                      <a16:colId xmlns:a16="http://schemas.microsoft.com/office/drawing/2014/main" val="1086001692"/>
                    </a:ext>
                  </a:extLst>
                </a:gridCol>
                <a:gridCol w="1732925">
                  <a:extLst>
                    <a:ext uri="{9D8B030D-6E8A-4147-A177-3AD203B41FA5}">
                      <a16:colId xmlns:a16="http://schemas.microsoft.com/office/drawing/2014/main" val="4190252540"/>
                    </a:ext>
                  </a:extLst>
                </a:gridCol>
                <a:gridCol w="2452254">
                  <a:extLst>
                    <a:ext uri="{9D8B030D-6E8A-4147-A177-3AD203B41FA5}">
                      <a16:colId xmlns:a16="http://schemas.microsoft.com/office/drawing/2014/main" val="1739960598"/>
                    </a:ext>
                  </a:extLst>
                </a:gridCol>
              </a:tblGrid>
              <a:tr h="742557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DISCIPLINA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ADULTOS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CABALLOS JÓVENES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MENORES</a:t>
                      </a:r>
                    </a:p>
                    <a:p>
                      <a:pPr algn="ctr" fontAlgn="b"/>
                      <a:endParaRPr lang="es-E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23688951"/>
                  </a:ext>
                </a:extLst>
              </a:tr>
              <a:tr h="742557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DOMA CLÁSICA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Miguel Jordá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Miguel Jordá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Miguel Jordá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90067706"/>
                  </a:ext>
                </a:extLst>
              </a:tr>
              <a:tr h="74255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designar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Berna Pujals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84138" marR="0" lvl="0" indent="-8413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Berna Pujals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2298941"/>
                  </a:ext>
                </a:extLst>
              </a:tr>
              <a:tr h="74255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Víctor Díaz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Víctor Díaz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Federico Nieto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77463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7A0ADA-DA93-4A4D-8ED2-4B8A7150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56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7" y="74312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19B1538-98ED-4C02-BF39-6C843C14A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7975" y="529077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1.1.1 OBJETIVOS GENERALES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FA07B-7E4B-4CA4-BA7A-067EB6A6D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140" y="1457951"/>
            <a:ext cx="10515600" cy="4687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400" dirty="0"/>
              <a:t>                                                                                </a:t>
            </a:r>
          </a:p>
          <a:p>
            <a:r>
              <a:rPr lang="es-ES" sz="2400" b="1" dirty="0">
                <a:solidFill>
                  <a:schemeClr val="bg2">
                    <a:lumMod val="50000"/>
                  </a:schemeClr>
                </a:solidFill>
              </a:rPr>
              <a:t>LARGO PLAZO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dirty="0"/>
              <a:t>JJOO LOS ÁNGELES 2028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dirty="0"/>
              <a:t>FORMACIÓN DE BINOMIOS HACIA LA ALTA COMPETICIÓN</a:t>
            </a:r>
          </a:p>
          <a:p>
            <a:r>
              <a:rPr lang="es-ES" sz="2400" b="1" dirty="0">
                <a:solidFill>
                  <a:schemeClr val="bg2">
                    <a:lumMod val="50000"/>
                  </a:schemeClr>
                </a:solidFill>
              </a:rPr>
              <a:t>MEDIO PLAZO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dirty="0"/>
              <a:t>CAMPEONATO DEL MUNDO </a:t>
            </a:r>
            <a:r>
              <a:rPr lang="es-ES" sz="2000" dirty="0" err="1"/>
              <a:t>AACHEN</a:t>
            </a:r>
            <a:r>
              <a:rPr lang="es-ES" sz="2000" dirty="0"/>
              <a:t> 20266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dirty="0"/>
              <a:t>CONSOLIDACIÓN DE CABALLOS EN ALTA COMPETICION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dirty="0"/>
              <a:t>INCORPORACIÓN DE NUEVOS BINOMIOS AL EQUIPO NACIONAL</a:t>
            </a:r>
          </a:p>
          <a:p>
            <a:r>
              <a:rPr lang="es-ES" sz="2400" b="1" dirty="0">
                <a:solidFill>
                  <a:schemeClr val="bg2">
                    <a:lumMod val="50000"/>
                  </a:schemeClr>
                </a:solidFill>
              </a:rPr>
              <a:t>CORTO PLAZO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b="1" dirty="0"/>
              <a:t>PARTICIPACIÓN CAMPEONATO DE EUROPA 2025 </a:t>
            </a:r>
            <a:r>
              <a:rPr lang="es-ES" sz="2000" b="1" dirty="0" err="1"/>
              <a:t>CROZET</a:t>
            </a:r>
            <a:r>
              <a:rPr lang="es-ES" sz="2000" b="1" dirty="0"/>
              <a:t> (</a:t>
            </a:r>
            <a:r>
              <a:rPr lang="es-ES" sz="2000" b="1" dirty="0" err="1"/>
              <a:t>FRA</a:t>
            </a:r>
            <a:r>
              <a:rPr lang="es-ES" sz="2000" b="1" dirty="0"/>
              <a:t>)</a:t>
            </a:r>
            <a:endParaRPr lang="es-ES" sz="2000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s-ES" sz="2000" dirty="0"/>
              <a:t>INCREMENTAR DE LA PARTICIPACIÓN EN COMPETICIONES INTERNACIONALES FUERA DE ESPAÑA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21AC09-9E42-4B7B-AB31-593DED76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8768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8" y="-156418"/>
            <a:ext cx="12177565" cy="701441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6965" y="365125"/>
            <a:ext cx="8187817" cy="1325563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1.1.2 GRUPOS DE TRABAJO. 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Criterios </a:t>
            </a:r>
            <a:r>
              <a:rPr lang="es-ES" sz="3100" b="1" dirty="0">
                <a:solidFill>
                  <a:schemeClr val="bg2">
                    <a:lumMod val="50000"/>
                  </a:schemeClr>
                </a:solidFill>
              </a:rPr>
              <a:t>formación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537" y="1871661"/>
            <a:ext cx="11138822" cy="4849813"/>
          </a:xfrm>
        </p:spPr>
        <p:txBody>
          <a:bodyPr>
            <a:normAutofit fontScale="25000" lnSpcReduction="20000"/>
          </a:bodyPr>
          <a:lstStyle/>
          <a:p>
            <a:r>
              <a:rPr lang="es-ES" sz="9600" b="1" dirty="0"/>
              <a:t>GRUPO DE TRABAJO </a:t>
            </a:r>
            <a:r>
              <a:rPr lang="es-ES" sz="9600" b="1" dirty="0" err="1"/>
              <a:t>GP</a:t>
            </a:r>
            <a:r>
              <a:rPr lang="es-ES" sz="9600" b="1" dirty="0"/>
              <a:t> </a:t>
            </a:r>
          </a:p>
          <a:p>
            <a:pPr marL="1071563" indent="-1071563">
              <a:lnSpc>
                <a:spcPct val="120000"/>
              </a:lnSpc>
              <a:spcBef>
                <a:spcPts val="600"/>
              </a:spcBef>
              <a:buNone/>
              <a:tabLst>
                <a:tab pos="893763" algn="l"/>
              </a:tabLst>
            </a:pPr>
            <a:r>
              <a:rPr lang="es-ES" sz="9600" b="1" dirty="0"/>
              <a:t>   </a:t>
            </a:r>
            <a:r>
              <a:rPr lang="es-ES" sz="2900" b="1" dirty="0"/>
              <a:t>                            		</a:t>
            </a:r>
            <a:r>
              <a:rPr lang="es-ES" sz="8000" dirty="0"/>
              <a:t>RESULTADOS GP Y GPS EN </a:t>
            </a:r>
            <a:r>
              <a:rPr lang="es-ES" sz="8000" dirty="0" err="1"/>
              <a:t>CDIs</a:t>
            </a:r>
            <a:r>
              <a:rPr lang="es-ES" sz="8000" dirty="0"/>
              <a:t> , </a:t>
            </a:r>
            <a:r>
              <a:rPr lang="es-ES" sz="8000" dirty="0" err="1"/>
              <a:t>CDIOs</a:t>
            </a:r>
            <a:r>
              <a:rPr lang="es-ES" sz="8000" dirty="0"/>
              <a:t>, JJOO PARIS, CAMPEONATO DE ESPAÑA 2024 Y CUALQUIER OTRA CONSIDERACIÓN TÉCNICA A PROPUESTA COMITÉ DE SELECCIÓN	       	</a:t>
            </a:r>
          </a:p>
          <a:p>
            <a:pPr marL="457200" lvl="1" indent="0">
              <a:buNone/>
            </a:pPr>
            <a:r>
              <a:rPr lang="es-ES" sz="8000" dirty="0"/>
              <a:t>	- ASISTENCIA A CLINICS Y COMPETICIONES OFICIALES</a:t>
            </a:r>
          </a:p>
          <a:p>
            <a:pPr marL="987425" lvl="1" indent="0">
              <a:buNone/>
            </a:pPr>
            <a:endParaRPr lang="es-ES" sz="8000" dirty="0"/>
          </a:p>
          <a:p>
            <a:pPr marL="457200" lvl="1" indent="0">
              <a:buNone/>
            </a:pPr>
            <a:r>
              <a:rPr lang="es-ES" sz="8000" dirty="0"/>
              <a:t>	- PLANIFICACIONES ALTERNATIVAS CONSENSUADAS</a:t>
            </a:r>
          </a:p>
          <a:p>
            <a:pPr marL="457200" lvl="1" indent="0">
              <a:buNone/>
            </a:pPr>
            <a:r>
              <a:rPr lang="es-ES" sz="8000" dirty="0"/>
              <a:t>	</a:t>
            </a:r>
          </a:p>
          <a:p>
            <a:pPr marL="457200" lvl="1" indent="0">
              <a:buNone/>
            </a:pPr>
            <a:r>
              <a:rPr lang="es-ES" sz="8000" dirty="0"/>
              <a:t>	- ACEPTACIÓN DOCUMENTO COMPROMISO CON LA RFHE</a:t>
            </a:r>
          </a:p>
          <a:p>
            <a:pPr marL="457200" lvl="1" indent="0">
              <a:buNone/>
            </a:pPr>
            <a:r>
              <a:rPr lang="es-ES" sz="8000" dirty="0"/>
              <a:t>	</a:t>
            </a:r>
          </a:p>
          <a:p>
            <a:pPr marL="457200" lvl="1" indent="0">
              <a:buNone/>
            </a:pPr>
            <a:r>
              <a:rPr lang="es-ES" sz="8000" dirty="0"/>
              <a:t>	- APROBACIÓN INFORME FAVORABLE VETERINARIO OFICIAL RFHE</a:t>
            </a:r>
          </a:p>
          <a:p>
            <a:pPr marL="457200" lvl="1" indent="0">
              <a:buNone/>
            </a:pPr>
            <a:endParaRPr lang="es-ES" sz="8000" dirty="0"/>
          </a:p>
          <a:p>
            <a:pPr marL="457200" lvl="1" indent="0">
              <a:buNone/>
            </a:pPr>
            <a:r>
              <a:rPr lang="es-ES" sz="8000" b="1" dirty="0"/>
              <a:t>SON GRUPOS ABIERTOS QUE SEGÚN RESULTADOS SU COMPOSICIÓN PUEDE VARIAR A  </a:t>
            </a:r>
          </a:p>
          <a:p>
            <a:pPr marL="457200" lvl="1" indent="0">
              <a:buNone/>
            </a:pPr>
            <a:r>
              <a:rPr lang="es-ES" sz="8000" b="1" dirty="0"/>
              <a:t>CRITERIO COMITÉ DE SELECCIÓN</a:t>
            </a:r>
            <a:endParaRPr lang="es-ES" sz="80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0EC18F-E2BA-4180-B954-2F231654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31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8" y="-156418"/>
            <a:ext cx="12177565" cy="701441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6965" y="365125"/>
            <a:ext cx="8187817" cy="1325563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1.1.2 GRUPOS DE TRABAJO. 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 err="1">
                <a:solidFill>
                  <a:schemeClr val="bg2">
                    <a:lumMod val="50000"/>
                  </a:schemeClr>
                </a:solidFill>
              </a:rPr>
              <a:t>Clinics</a:t>
            </a:r>
            <a:endParaRPr lang="es-ES" sz="31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265" y="2212231"/>
            <a:ext cx="11138822" cy="4849813"/>
          </a:xfrm>
        </p:spPr>
        <p:txBody>
          <a:bodyPr>
            <a:normAutofit fontScale="47500" lnSpcReduction="20000"/>
          </a:bodyPr>
          <a:lstStyle/>
          <a:p>
            <a:r>
              <a:rPr lang="es-ES" sz="11200" dirty="0"/>
              <a:t>CLINICS SEGUIMIENTO EN ESPAÑA</a:t>
            </a:r>
            <a:r>
              <a:rPr lang="es-ES" sz="8000" dirty="0"/>
              <a:t>:</a:t>
            </a:r>
          </a:p>
          <a:p>
            <a:pPr marL="0" indent="0">
              <a:buNone/>
            </a:pPr>
            <a:endParaRPr lang="es-ES" sz="8000" dirty="0"/>
          </a:p>
          <a:p>
            <a:pPr lvl="1"/>
            <a:r>
              <a:rPr lang="es-ES" sz="7600" dirty="0"/>
              <a:t>CLINICS  DISTRIBUIDOS EN ZONAS </a:t>
            </a:r>
          </a:p>
          <a:p>
            <a:pPr lvl="1"/>
            <a:endParaRPr lang="es-ES" sz="7600" dirty="0"/>
          </a:p>
          <a:p>
            <a:pPr lvl="1"/>
            <a:r>
              <a:rPr lang="es-ES" sz="7500" dirty="0"/>
              <a:t>Distribución Zonas:</a:t>
            </a:r>
          </a:p>
          <a:p>
            <a:pPr marL="1433513" indent="-538163">
              <a:buFont typeface="Courier New" panose="02070309020205020404" pitchFamily="49" charset="0"/>
              <a:buChar char="o"/>
            </a:pPr>
            <a:r>
              <a:rPr lang="es-ES" sz="7500" dirty="0"/>
              <a:t>ZONA CENTRO</a:t>
            </a:r>
          </a:p>
          <a:p>
            <a:pPr marL="895350" indent="538163">
              <a:buFont typeface="Courier New" panose="02070309020205020404" pitchFamily="49" charset="0"/>
              <a:buChar char="o"/>
            </a:pPr>
            <a:r>
              <a:rPr lang="es-ES" sz="7500" dirty="0"/>
              <a:t>ZONA SUR</a:t>
            </a:r>
          </a:p>
          <a:p>
            <a:pPr marL="895350" indent="538163">
              <a:buFont typeface="Courier New" panose="02070309020205020404" pitchFamily="49" charset="0"/>
              <a:buChar char="o"/>
            </a:pPr>
            <a:r>
              <a:rPr lang="es-ES" sz="7500" dirty="0"/>
              <a:t>ZONA NORTE / ESTE</a:t>
            </a:r>
            <a:r>
              <a:rPr lang="es-ES" sz="8000" dirty="0"/>
              <a:t>	</a:t>
            </a:r>
          </a:p>
          <a:p>
            <a:pPr marL="0" indent="0">
              <a:buNone/>
            </a:pPr>
            <a:endParaRPr lang="es-ES" sz="80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0EC18F-E2BA-4180-B954-2F231654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54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93892-05F8-FDB0-128B-A6CBF787C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>
            <a:extLst>
              <a:ext uri="{FF2B5EF4-FFF2-40B4-BE49-F238E27FC236}">
                <a16:creationId xmlns:a16="http://schemas.microsoft.com/office/drawing/2014/main" id="{96C4573B-C070-4779-56D9-4AAB0C0E8DD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8" y="-156418"/>
            <a:ext cx="12177565" cy="701441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B6AEE5C-ACEA-3BEB-EFE6-5787C3FC0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6965" y="365125"/>
            <a:ext cx="8187817" cy="1325563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1.1.2 GRUPOS DE TRABAJO. 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 err="1">
                <a:solidFill>
                  <a:schemeClr val="bg2">
                    <a:lumMod val="50000"/>
                  </a:schemeClr>
                </a:solidFill>
              </a:rPr>
              <a:t>Clinics</a:t>
            </a:r>
            <a:endParaRPr lang="es-ES" sz="31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4EF4B1-8BE9-7D58-9DF2-1D30A4B19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265" y="2212231"/>
            <a:ext cx="11138822" cy="4849813"/>
          </a:xfrm>
        </p:spPr>
        <p:txBody>
          <a:bodyPr>
            <a:normAutofit/>
          </a:bodyPr>
          <a:lstStyle/>
          <a:p>
            <a:r>
              <a:rPr lang="es-ES" sz="4000" dirty="0"/>
              <a:t>CLINICS SEGUIMIENTO FUERA DE ESPAÑA:</a:t>
            </a:r>
          </a:p>
          <a:p>
            <a:pPr marL="0" indent="0">
              <a:buNone/>
            </a:pPr>
            <a:r>
              <a:rPr lang="es-ES" sz="4000" dirty="0"/>
              <a:t>	(NO RESIDENTES)</a:t>
            </a:r>
          </a:p>
          <a:p>
            <a:pPr marL="0" indent="0">
              <a:buNone/>
            </a:pPr>
            <a:endParaRPr lang="es-ES" sz="3200" dirty="0"/>
          </a:p>
          <a:p>
            <a:pPr lvl="1"/>
            <a:r>
              <a:rPr lang="es-ES" sz="3200" dirty="0"/>
              <a:t>CLINICS  EN ALEMANIA DURANTE LOS MESES DE  ABRIL - MAYO</a:t>
            </a:r>
          </a:p>
          <a:p>
            <a:pPr lvl="1"/>
            <a:endParaRPr lang="es-ES" sz="8000" dirty="0"/>
          </a:p>
          <a:p>
            <a:pPr marL="0" indent="0">
              <a:buNone/>
            </a:pPr>
            <a:endParaRPr lang="es-ES" sz="80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3B4D84E-8237-462D-1824-42BC1381B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846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8" y="-156418"/>
            <a:ext cx="12177565" cy="701441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256" y="546097"/>
            <a:ext cx="8187817" cy="1325563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1.1.5 GRUPOS DE TRABAJO. 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U25</a:t>
            </a:r>
            <a:endParaRPr lang="es-ES" sz="31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537" y="1871661"/>
            <a:ext cx="11138822" cy="484981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s-ES" sz="9600" b="1" dirty="0"/>
          </a:p>
          <a:p>
            <a:pPr marL="0" indent="0">
              <a:buNone/>
            </a:pPr>
            <a:r>
              <a:rPr lang="es-ES" sz="9600" b="1" dirty="0"/>
              <a:t>CATEGORÍA U25 (adultos Internacional) </a:t>
            </a:r>
          </a:p>
          <a:p>
            <a:pPr marL="1071563" indent="-1071563">
              <a:lnSpc>
                <a:spcPct val="120000"/>
              </a:lnSpc>
              <a:spcBef>
                <a:spcPts val="600"/>
              </a:spcBef>
              <a:buNone/>
              <a:tabLst>
                <a:tab pos="893763" algn="l"/>
              </a:tabLst>
            </a:pPr>
            <a:r>
              <a:rPr lang="es-ES" sz="9600" b="1" dirty="0"/>
              <a:t>   </a:t>
            </a:r>
            <a:r>
              <a:rPr lang="es-ES" sz="2900" b="1" dirty="0"/>
              <a:t>                    </a:t>
            </a:r>
            <a:r>
              <a:rPr lang="es-ES" sz="8000" dirty="0"/>
              <a:t>       	</a:t>
            </a:r>
          </a:p>
          <a:p>
            <a:pPr lvl="1">
              <a:lnSpc>
                <a:spcPct val="170000"/>
              </a:lnSpc>
            </a:pPr>
            <a:r>
              <a:rPr lang="es-ES" sz="8000" dirty="0"/>
              <a:t>El Comité de Selección incluirá en el grupo Internacional </a:t>
            </a:r>
            <a:r>
              <a:rPr lang="es-ES" sz="8000" dirty="0" err="1"/>
              <a:t>GP</a:t>
            </a:r>
            <a:r>
              <a:rPr lang="es-ES" sz="8000" dirty="0"/>
              <a:t>, los binomios </a:t>
            </a:r>
            <a:r>
              <a:rPr lang="es-ES" sz="8000" b="1" u="sng" dirty="0"/>
              <a:t>U25 con proyección </a:t>
            </a:r>
            <a:r>
              <a:rPr lang="es-ES" sz="8000" dirty="0"/>
              <a:t>a la </a:t>
            </a:r>
            <a:r>
              <a:rPr lang="es-ES" sz="8000" dirty="0" err="1"/>
              <a:t>incorporacion</a:t>
            </a:r>
            <a:r>
              <a:rPr lang="es-ES" sz="8000" dirty="0"/>
              <a:t> al grupo de Alta Competición.</a:t>
            </a:r>
          </a:p>
          <a:p>
            <a:pPr marL="987425" lvl="1" indent="0">
              <a:buNone/>
            </a:pPr>
            <a:endParaRPr lang="es-ES" sz="8000" dirty="0"/>
          </a:p>
          <a:p>
            <a:pPr marL="457200" lvl="1" indent="0">
              <a:buNone/>
            </a:pPr>
            <a:r>
              <a:rPr lang="es-ES" sz="8000" dirty="0"/>
              <a:t>	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0EC18F-E2BA-4180-B954-2F2316548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735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51532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0238" y="33659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1.1.6 COMPETICIONES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5735" y="1509104"/>
            <a:ext cx="10515600" cy="469736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ES" dirty="0"/>
          </a:p>
          <a:p>
            <a:pPr lvl="1"/>
            <a:r>
              <a:rPr lang="es-ES" sz="2600" dirty="0"/>
              <a:t>CDIO5* </a:t>
            </a:r>
            <a:r>
              <a:rPr lang="es-ES" sz="2600" dirty="0" err="1"/>
              <a:t>COMPIEGNE</a:t>
            </a:r>
            <a:r>
              <a:rPr lang="es-ES" sz="2600" dirty="0"/>
              <a:t> (seleccionados)	MAYO </a:t>
            </a:r>
          </a:p>
          <a:p>
            <a:pPr lvl="1"/>
            <a:r>
              <a:rPr lang="es-ES" sz="2600" dirty="0"/>
              <a:t>CTO. ESPAÑA ADULTOS SEDE A DESIGNAR	JUNIO</a:t>
            </a:r>
          </a:p>
          <a:p>
            <a:pPr lvl="1"/>
            <a:r>
              <a:rPr lang="es-ES" sz="2600" dirty="0"/>
              <a:t>CDI  A DESIGNAR (seleccionados)		JUNIO / JULIO</a:t>
            </a:r>
          </a:p>
          <a:p>
            <a:pPr lvl="1"/>
            <a:r>
              <a:rPr lang="es-ES" sz="2600" dirty="0"/>
              <a:t>CDIO5* </a:t>
            </a:r>
            <a:r>
              <a:rPr lang="es-ES" sz="2600" dirty="0" err="1"/>
              <a:t>AACHEN</a:t>
            </a:r>
            <a:r>
              <a:rPr lang="es-ES" sz="2600" dirty="0"/>
              <a:t> (seleccionados) 		JULIO</a:t>
            </a:r>
          </a:p>
          <a:p>
            <a:pPr lvl="1"/>
            <a:r>
              <a:rPr lang="es-ES" sz="2600" dirty="0"/>
              <a:t>CDI  A DESIGNAR (seleccionados) 		JUNIO / JULIO</a:t>
            </a:r>
            <a:endParaRPr lang="es-ES" dirty="0"/>
          </a:p>
          <a:p>
            <a:pPr lvl="1"/>
            <a:r>
              <a:rPr lang="es-ES" sz="2600" dirty="0"/>
              <a:t>CAMPEONATO DE EUROPA DOMA		AGOSTO</a:t>
            </a:r>
          </a:p>
          <a:p>
            <a:pPr lvl="1"/>
            <a:r>
              <a:rPr lang="es-ES" sz="2600" dirty="0" err="1"/>
              <a:t>CDIW</a:t>
            </a:r>
            <a:r>
              <a:rPr lang="es-ES" sz="2600" dirty="0"/>
              <a:t> MADRID (MHW) (Ranking) 		NOVIEMBRE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EC56A-6520-424F-B723-2A13C60F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4348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08358-82EC-19D3-C290-37AA8C95C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oma.jpg">
            <a:extLst>
              <a:ext uri="{FF2B5EF4-FFF2-40B4-BE49-F238E27FC236}">
                <a16:creationId xmlns:a16="http://schemas.microsoft.com/office/drawing/2014/main" id="{A2193B45-285C-0898-06CA-AB9844780FA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51532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958FE33-F530-73A0-032B-D165EF997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0238" y="33659"/>
            <a:ext cx="10515600" cy="1325563"/>
          </a:xfrm>
        </p:spPr>
        <p:txBody>
          <a:bodyPr>
            <a:normAutofit/>
          </a:bodyPr>
          <a:lstStyle/>
          <a:p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 ADULTOS INTERNACIONAL</a:t>
            </a:r>
            <a:br>
              <a:rPr lang="es-ES" sz="3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s-ES" sz="3600" b="1" dirty="0">
                <a:solidFill>
                  <a:schemeClr val="bg2">
                    <a:lumMod val="50000"/>
                  </a:schemeClr>
                </a:solidFill>
              </a:rPr>
              <a:t>1.1.7 PROGRAMA INCENTIVOS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266BA4-BF88-8A71-8EAF-427D90C66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044" y="1509104"/>
            <a:ext cx="10515600" cy="469736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ES" dirty="0"/>
          </a:p>
          <a:p>
            <a:pPr lvl="1"/>
            <a:r>
              <a:rPr lang="es-ES" sz="3600" dirty="0"/>
              <a:t>MANTENIMIENTO DEL PROGRAMA DE PRIMAS POR RESULTADOS:</a:t>
            </a:r>
          </a:p>
          <a:p>
            <a:pPr marL="457200" lvl="1" indent="0">
              <a:buNone/>
            </a:pPr>
            <a:endParaRPr lang="es-ES" sz="3600" dirty="0"/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s-ES" sz="3600" dirty="0"/>
              <a:t>     </a:t>
            </a:r>
            <a:r>
              <a:rPr lang="es-ES" sz="36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Programa de Primas Por Resultados 2025-2028 </a:t>
            </a:r>
            <a:endParaRPr lang="es-E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s-ES" sz="3600" dirty="0"/>
          </a:p>
          <a:p>
            <a:pPr marL="457200" lvl="1" indent="0">
              <a:buNone/>
            </a:pPr>
            <a:endParaRPr lang="es-ES" sz="2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10A0EF-CCCA-33E4-3F49-CCBFFC61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9190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b0eccd-e232-414f-883f-a805b69dbc7b">
      <Terms xmlns="http://schemas.microsoft.com/office/infopath/2007/PartnerControls"/>
    </lcf76f155ced4ddcb4097134ff3c332f>
    <TaxCatchAll xmlns="1ca53987-98ba-43c0-9bd6-b02762d3dce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B82B3F9978C2441B0AD130B846E5D70" ma:contentTypeVersion="15" ma:contentTypeDescription="Crear nuevo documento." ma:contentTypeScope="" ma:versionID="62cbaba499d0201b5095da8db82287b6">
  <xsd:schema xmlns:xsd="http://www.w3.org/2001/XMLSchema" xmlns:xs="http://www.w3.org/2001/XMLSchema" xmlns:p="http://schemas.microsoft.com/office/2006/metadata/properties" xmlns:ns2="31b0eccd-e232-414f-883f-a805b69dbc7b" xmlns:ns3="1ca53987-98ba-43c0-9bd6-b02762d3dced" targetNamespace="http://schemas.microsoft.com/office/2006/metadata/properties" ma:root="true" ma:fieldsID="1984b002ae3e159181313a309caa9531" ns2:_="" ns3:_="">
    <xsd:import namespace="31b0eccd-e232-414f-883f-a805b69dbc7b"/>
    <xsd:import namespace="1ca53987-98ba-43c0-9bd6-b02762d3dc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b0eccd-e232-414f-883f-a805b69dbc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78c0795f-9d64-4580-9d05-b0d7dc5141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53987-98ba-43c0-9bd6-b02762d3dce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ac6d77b-bbf8-499c-9e21-ad4bcee197a8}" ma:internalName="TaxCatchAll" ma:showField="CatchAllData" ma:web="1ca53987-98ba-43c0-9bd6-b02762d3dc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D6BDAC-7DFC-4E29-9C5C-E3DC84318D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12D240-A0CE-4199-A744-FE8581C2624A}">
  <ds:schemaRefs>
    <ds:schemaRef ds:uri="http://schemas.microsoft.com/office/2006/metadata/properties"/>
    <ds:schemaRef ds:uri="http://schemas.microsoft.com/office/infopath/2007/PartnerControls"/>
    <ds:schemaRef ds:uri="31b0eccd-e232-414f-883f-a805b69dbc7b"/>
    <ds:schemaRef ds:uri="1ca53987-98ba-43c0-9bd6-b02762d3dced"/>
  </ds:schemaRefs>
</ds:datastoreItem>
</file>

<file path=customXml/itemProps3.xml><?xml version="1.0" encoding="utf-8"?>
<ds:datastoreItem xmlns:ds="http://schemas.openxmlformats.org/officeDocument/2006/customXml" ds:itemID="{ABC6ED5E-C80D-4CEF-AFC6-8DB3871F7B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b0eccd-e232-414f-883f-a805b69dbc7b"/>
    <ds:schemaRef ds:uri="1ca53987-98ba-43c0-9bd6-b02762d3dc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3292</TotalTime>
  <Words>1325</Words>
  <Application>Microsoft Office PowerPoint</Application>
  <PresentationFormat>Panorámica</PresentationFormat>
  <Paragraphs>277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1" baseType="lpstr">
      <vt:lpstr>Aptos</vt:lpstr>
      <vt:lpstr>Arial</vt:lpstr>
      <vt:lpstr>Calibri</vt:lpstr>
      <vt:lpstr>Calibri Light</vt:lpstr>
      <vt:lpstr>Courier New</vt:lpstr>
      <vt:lpstr>Wingdings</vt:lpstr>
      <vt:lpstr>Tema de Office</vt:lpstr>
      <vt:lpstr>PLAN DEPORTIVO 2025</vt:lpstr>
      <vt:lpstr>Presentación de PowerPoint</vt:lpstr>
      <vt:lpstr>1.1 ADULTOS INTERNACIONAL 1.1.1 OBJETIVOS GENERALES</vt:lpstr>
      <vt:lpstr>1.1 ADULTOS INTERNACIONAL 1.1.2 GRUPOS DE TRABAJO.  Criterios formación </vt:lpstr>
      <vt:lpstr>1.1 ADULTOS INTERNACIONAL 1.1.2 GRUPOS DE TRABAJO.  Clinics</vt:lpstr>
      <vt:lpstr>1.1 ADULTOS INTERNACIONAL 1.1.2 GRUPOS DE TRABAJO.  Clinics</vt:lpstr>
      <vt:lpstr>1.1 ADULTOS INTERNACIONAL 1.1.5 GRUPOS DE TRABAJO.  U25</vt:lpstr>
      <vt:lpstr>1.1 ADULTOS INTERNACIONAL 1.1.6 COMPETICIONES</vt:lpstr>
      <vt:lpstr>1.1 ADULTOS INTERNACIONAL 1.1.7 PROGRAMA INCENTIVOS</vt:lpstr>
      <vt:lpstr>1.1 ADULTOS INTERNACIONAL 1.1.9 REQUISITOS  DE SELECCIÓN EQUIPO CAMPEONATO DE EUROPA</vt:lpstr>
      <vt:lpstr>1.1 ADULTOS INTERNACIONAL 1.1.10 REQUISITOS DE SELECCIÓN</vt:lpstr>
      <vt:lpstr>1.2 MENORES Y PONIS INTERNACIONAL 1.2.1 OBJETIVOS GENERALES (GIDM)</vt:lpstr>
      <vt:lpstr>1.2 MENORES Y PONIS INTERNACIONAL 1.2.2 GRUPOS DE TRABAJO. Requisitos selección (CLINICS)</vt:lpstr>
      <vt:lpstr>1.2 MENORES Y PONIS INTERNACIONAL 1.2.3 GRUPOS DE TRABAJO.  Clinics Inicio Temporada</vt:lpstr>
      <vt:lpstr>1.2  MENORES Y PONIS INTERNACIONAL 1.2.4 COMPETICIONES DE REFERENCIA</vt:lpstr>
      <vt:lpstr>1.2 MENORES Y PONIS INTERNACIONAL 1.2.6 REQUISITOS DE SELECCIÓN</vt:lpstr>
      <vt:lpstr>1.2 MENORES Y PONIS INTERNACIONAL 1.2.7 REQUISITOS DE SELECCIÓN</vt:lpstr>
      <vt:lpstr>1.3 ACTIVIDAD NACIONAL.  PLAN NACIONAL TECNIFICACIÓN MENORES GNDM </vt:lpstr>
      <vt:lpstr>1.4 PROGRAMA DE CABALLOS JÓVENES. Objetivos</vt:lpstr>
      <vt:lpstr>1.4.1 PROGRAMA DE CABALLOS JÓVENES. GRUPOS DE TRABAJO. Requisitos de Selección</vt:lpstr>
      <vt:lpstr>1.4.2 PROGRAMA DE CABALLOS JÓVENES Clinics</vt:lpstr>
      <vt:lpstr>1.4.3 PROGRAMA DE CABALLOS JÓVENES. Competiciones</vt:lpstr>
      <vt:lpstr>1.5 ESTRUCTURA TÉCNICA</vt:lpstr>
      <vt:lpstr>1.6 COMITÉ DE SELECCIÓN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Venancio García Ovies</dc:creator>
  <cp:lastModifiedBy>Venancio García Ovies</cp:lastModifiedBy>
  <cp:revision>258</cp:revision>
  <cp:lastPrinted>2023-11-27T14:52:33Z</cp:lastPrinted>
  <dcterms:created xsi:type="dcterms:W3CDTF">2020-11-19T14:48:01Z</dcterms:created>
  <dcterms:modified xsi:type="dcterms:W3CDTF">2025-03-24T14:25:21Z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0x0101000B82B3F9978C2441B0AD130B846E5D70</vt:lpwstr>
  </property>
  <property fmtid="{D5CDD505-2E9C-101B-9397-08002B2CF9AE}" pid="3" name="MediaServiceImageTags">
    <vt:lpwstr/>
  </property>
</Properties>
</file>