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0"/>
  </p:notesMasterIdLst>
  <p:sldIdLst>
    <p:sldId id="256" r:id="rId5"/>
    <p:sldId id="296" r:id="rId6"/>
    <p:sldId id="264" r:id="rId7"/>
    <p:sldId id="281" r:id="rId8"/>
    <p:sldId id="279" r:id="rId9"/>
    <p:sldId id="285" r:id="rId10"/>
    <p:sldId id="274" r:id="rId11"/>
    <p:sldId id="275" r:id="rId12"/>
    <p:sldId id="286" r:id="rId13"/>
    <p:sldId id="288" r:id="rId14"/>
    <p:sldId id="291" r:id="rId15"/>
    <p:sldId id="289" r:id="rId16"/>
    <p:sldId id="271" r:id="rId17"/>
    <p:sldId id="290" r:id="rId18"/>
    <p:sldId id="295" r:id="rId19"/>
  </p:sldIdLst>
  <p:sldSz cx="12192000" cy="6858000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FD968D-88B9-4E59-A836-AA4B0E21A870}" v="7" dt="2025-03-12T10:31:20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2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5F11BC-9005-4DE6-80F4-7CF01888049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D1F07F-738B-4C0A-8B3F-FD49884AFEAC}">
      <dgm:prSet/>
      <dgm:spPr/>
      <dgm:t>
        <a:bodyPr/>
        <a:lstStyle/>
        <a:p>
          <a:r>
            <a:rPr lang="es-ES" dirty="0"/>
            <a:t>Jinetes MER CCI 4* L 31 dic</a:t>
          </a:r>
          <a:endParaRPr lang="en-US" dirty="0"/>
        </a:p>
      </dgm:t>
    </dgm:pt>
    <dgm:pt modelId="{756810A3-4658-45F7-81FF-2AD3ED7F849F}" type="parTrans" cxnId="{E46CB864-4751-48DC-8B12-DD1BDCC596A4}">
      <dgm:prSet/>
      <dgm:spPr/>
      <dgm:t>
        <a:bodyPr/>
        <a:lstStyle/>
        <a:p>
          <a:endParaRPr lang="en-US"/>
        </a:p>
      </dgm:t>
    </dgm:pt>
    <dgm:pt modelId="{8568C249-97AE-4747-A4AA-0D181490FCCD}" type="sibTrans" cxnId="{E46CB864-4751-48DC-8B12-DD1BDCC596A4}">
      <dgm:prSet/>
      <dgm:spPr/>
      <dgm:t>
        <a:bodyPr/>
        <a:lstStyle/>
        <a:p>
          <a:endParaRPr lang="en-US"/>
        </a:p>
      </dgm:t>
    </dgm:pt>
    <dgm:pt modelId="{B16DAFE8-5F8A-4FB1-B60C-10A845B59F66}">
      <dgm:prSet/>
      <dgm:spPr/>
      <dgm:t>
        <a:bodyPr/>
        <a:lstStyle/>
        <a:p>
          <a:r>
            <a:rPr lang="es-ES" dirty="0"/>
            <a:t>Jinetes posibilidad de MER CCI 4 * L en 2025</a:t>
          </a:r>
          <a:endParaRPr lang="en-US" dirty="0"/>
        </a:p>
      </dgm:t>
    </dgm:pt>
    <dgm:pt modelId="{31B74C71-8AA3-44A5-BCD1-C76E3B471084}" type="sibTrans" cxnId="{15A1A6F9-B029-48EE-A653-D2C8B7BDF00D}">
      <dgm:prSet/>
      <dgm:spPr/>
      <dgm:t>
        <a:bodyPr/>
        <a:lstStyle/>
        <a:p>
          <a:endParaRPr lang="en-US"/>
        </a:p>
      </dgm:t>
    </dgm:pt>
    <dgm:pt modelId="{41CE2A15-F7D4-4DA3-A08A-B4F12A3555C2}" type="parTrans" cxnId="{15A1A6F9-B029-48EE-A653-D2C8B7BDF00D}">
      <dgm:prSet/>
      <dgm:spPr/>
      <dgm:t>
        <a:bodyPr/>
        <a:lstStyle/>
        <a:p>
          <a:endParaRPr lang="en-US"/>
        </a:p>
      </dgm:t>
    </dgm:pt>
    <dgm:pt modelId="{170CEF67-93AE-4878-A988-E0CA97271160}" type="pres">
      <dgm:prSet presAssocID="{FE5F11BC-9005-4DE6-80F4-7CF018880494}" presName="diagram" presStyleCnt="0">
        <dgm:presLayoutVars>
          <dgm:dir/>
          <dgm:resizeHandles val="exact"/>
        </dgm:presLayoutVars>
      </dgm:prSet>
      <dgm:spPr/>
    </dgm:pt>
    <dgm:pt modelId="{A964C05C-DEFD-43B4-8951-26980B9FD641}" type="pres">
      <dgm:prSet presAssocID="{00D1F07F-738B-4C0A-8B3F-FD49884AFEAC}" presName="node" presStyleLbl="node1" presStyleIdx="0" presStyleCnt="2">
        <dgm:presLayoutVars>
          <dgm:bulletEnabled val="1"/>
        </dgm:presLayoutVars>
      </dgm:prSet>
      <dgm:spPr/>
    </dgm:pt>
    <dgm:pt modelId="{7DEEF5FF-CC37-4980-9202-FACE83F1889D}" type="pres">
      <dgm:prSet presAssocID="{8568C249-97AE-4747-A4AA-0D181490FCCD}" presName="sibTrans" presStyleCnt="0"/>
      <dgm:spPr/>
    </dgm:pt>
    <dgm:pt modelId="{6FC5B84E-AB22-47D3-865E-2C834427F29D}" type="pres">
      <dgm:prSet presAssocID="{B16DAFE8-5F8A-4FB1-B60C-10A845B59F66}" presName="node" presStyleLbl="node1" presStyleIdx="1" presStyleCnt="2">
        <dgm:presLayoutVars>
          <dgm:bulletEnabled val="1"/>
        </dgm:presLayoutVars>
      </dgm:prSet>
      <dgm:spPr/>
    </dgm:pt>
  </dgm:ptLst>
  <dgm:cxnLst>
    <dgm:cxn modelId="{E46CB864-4751-48DC-8B12-DD1BDCC596A4}" srcId="{FE5F11BC-9005-4DE6-80F4-7CF018880494}" destId="{00D1F07F-738B-4C0A-8B3F-FD49884AFEAC}" srcOrd="0" destOrd="0" parTransId="{756810A3-4658-45F7-81FF-2AD3ED7F849F}" sibTransId="{8568C249-97AE-4747-A4AA-0D181490FCCD}"/>
    <dgm:cxn modelId="{D2BF025A-88F2-49A1-9231-86B96F4E0CB0}" type="presOf" srcId="{FE5F11BC-9005-4DE6-80F4-7CF018880494}" destId="{170CEF67-93AE-4878-A988-E0CA97271160}" srcOrd="0" destOrd="0" presId="urn:microsoft.com/office/officeart/2005/8/layout/default"/>
    <dgm:cxn modelId="{4DD918D1-7BE2-4DD3-87AE-1DB193F05208}" type="presOf" srcId="{B16DAFE8-5F8A-4FB1-B60C-10A845B59F66}" destId="{6FC5B84E-AB22-47D3-865E-2C834427F29D}" srcOrd="0" destOrd="0" presId="urn:microsoft.com/office/officeart/2005/8/layout/default"/>
    <dgm:cxn modelId="{6639C7DA-0E58-4D42-AEF7-1A5653828048}" type="presOf" srcId="{00D1F07F-738B-4C0A-8B3F-FD49884AFEAC}" destId="{A964C05C-DEFD-43B4-8951-26980B9FD641}" srcOrd="0" destOrd="0" presId="urn:microsoft.com/office/officeart/2005/8/layout/default"/>
    <dgm:cxn modelId="{15A1A6F9-B029-48EE-A653-D2C8B7BDF00D}" srcId="{FE5F11BC-9005-4DE6-80F4-7CF018880494}" destId="{B16DAFE8-5F8A-4FB1-B60C-10A845B59F66}" srcOrd="1" destOrd="0" parTransId="{41CE2A15-F7D4-4DA3-A08A-B4F12A3555C2}" sibTransId="{31B74C71-8AA3-44A5-BCD1-C76E3B471084}"/>
    <dgm:cxn modelId="{44F03289-F4AA-45E3-A837-FA2752B1F390}" type="presParOf" srcId="{170CEF67-93AE-4878-A988-E0CA97271160}" destId="{A964C05C-DEFD-43B4-8951-26980B9FD641}" srcOrd="0" destOrd="0" presId="urn:microsoft.com/office/officeart/2005/8/layout/default"/>
    <dgm:cxn modelId="{C9B8A18F-533E-441F-A3F0-CAEA3C75F336}" type="presParOf" srcId="{170CEF67-93AE-4878-A988-E0CA97271160}" destId="{7DEEF5FF-CC37-4980-9202-FACE83F1889D}" srcOrd="1" destOrd="0" presId="urn:microsoft.com/office/officeart/2005/8/layout/default"/>
    <dgm:cxn modelId="{FF33CA1C-E60C-4BC2-95B8-2C48D1DB8ACF}" type="presParOf" srcId="{170CEF67-93AE-4878-A988-E0CA97271160}" destId="{6FC5B84E-AB22-47D3-865E-2C834427F29D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2B5A45-BBE7-451D-AF2F-185BB6294DBE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A929C5C-AEC2-4D61-B629-AA12477B1B24}">
      <dgm:prSet/>
      <dgm:spPr/>
      <dgm:t>
        <a:bodyPr/>
        <a:lstStyle/>
        <a:p>
          <a:r>
            <a:rPr lang="es-ES" dirty="0"/>
            <a:t>Binomios ya clasificados para la categoría </a:t>
          </a:r>
          <a:r>
            <a:rPr lang="es-ES" dirty="0">
              <a:solidFill>
                <a:srgbClr val="FF0000"/>
              </a:solidFill>
            </a:rPr>
            <a:t>MER</a:t>
          </a:r>
          <a:endParaRPr lang="en-US" dirty="0">
            <a:solidFill>
              <a:srgbClr val="FF0000"/>
            </a:solidFill>
          </a:endParaRPr>
        </a:p>
      </dgm:t>
    </dgm:pt>
    <dgm:pt modelId="{59A68959-5E4E-48FB-ACB6-43A2E299C560}" type="parTrans" cxnId="{D5E40596-4CF3-4F11-BB52-B26C133B0BA4}">
      <dgm:prSet/>
      <dgm:spPr/>
      <dgm:t>
        <a:bodyPr/>
        <a:lstStyle/>
        <a:p>
          <a:endParaRPr lang="en-US"/>
        </a:p>
      </dgm:t>
    </dgm:pt>
    <dgm:pt modelId="{624AA3F5-81CB-40FD-8EE9-899E52789BAD}" type="sibTrans" cxnId="{D5E40596-4CF3-4F11-BB52-B26C133B0BA4}">
      <dgm:prSet/>
      <dgm:spPr/>
      <dgm:t>
        <a:bodyPr/>
        <a:lstStyle/>
        <a:p>
          <a:endParaRPr lang="en-US"/>
        </a:p>
      </dgm:t>
    </dgm:pt>
    <dgm:pt modelId="{F724F7D9-E3C8-4E55-86BA-9AA4E71FC86C}">
      <dgm:prSet/>
      <dgm:spPr/>
      <dgm:t>
        <a:bodyPr/>
        <a:lstStyle/>
        <a:p>
          <a:r>
            <a:rPr lang="es-ES" dirty="0"/>
            <a:t>Binomios con </a:t>
          </a:r>
          <a:r>
            <a:rPr lang="es-ES" dirty="0">
              <a:solidFill>
                <a:srgbClr val="FF0000"/>
              </a:solidFill>
            </a:rPr>
            <a:t>RMN</a:t>
          </a:r>
          <a:r>
            <a:rPr lang="es-ES" dirty="0"/>
            <a:t> en el Campeonato de España 2024 de la categoría </a:t>
          </a:r>
          <a:endParaRPr lang="en-US" dirty="0"/>
        </a:p>
      </dgm:t>
    </dgm:pt>
    <dgm:pt modelId="{776C5E44-1C8A-4D2D-9BEE-799EA389DB1A}" type="parTrans" cxnId="{CE29E812-10F2-4F0A-8FB7-949EDF3F33A3}">
      <dgm:prSet/>
      <dgm:spPr/>
      <dgm:t>
        <a:bodyPr/>
        <a:lstStyle/>
        <a:p>
          <a:endParaRPr lang="en-US"/>
        </a:p>
      </dgm:t>
    </dgm:pt>
    <dgm:pt modelId="{19DD6FC6-8226-4319-A05C-C3674B7998FD}" type="sibTrans" cxnId="{CE29E812-10F2-4F0A-8FB7-949EDF3F33A3}">
      <dgm:prSet/>
      <dgm:spPr/>
      <dgm:t>
        <a:bodyPr/>
        <a:lstStyle/>
        <a:p>
          <a:endParaRPr lang="en-US"/>
        </a:p>
      </dgm:t>
    </dgm:pt>
    <dgm:pt modelId="{5B3B6A99-092C-44A1-9956-284635FDCC37}" type="pres">
      <dgm:prSet presAssocID="{742B5A45-BBE7-451D-AF2F-185BB6294DBE}" presName="diagram" presStyleCnt="0">
        <dgm:presLayoutVars>
          <dgm:dir/>
          <dgm:resizeHandles val="exact"/>
        </dgm:presLayoutVars>
      </dgm:prSet>
      <dgm:spPr/>
    </dgm:pt>
    <dgm:pt modelId="{BC3C9ED2-CD38-43FD-9DA5-BAE2501E69E7}" type="pres">
      <dgm:prSet presAssocID="{9A929C5C-AEC2-4D61-B629-AA12477B1B24}" presName="node" presStyleLbl="node1" presStyleIdx="0" presStyleCnt="2">
        <dgm:presLayoutVars>
          <dgm:bulletEnabled val="1"/>
        </dgm:presLayoutVars>
      </dgm:prSet>
      <dgm:spPr/>
    </dgm:pt>
    <dgm:pt modelId="{BCC63A90-79BD-4E61-908D-7459D10336B4}" type="pres">
      <dgm:prSet presAssocID="{624AA3F5-81CB-40FD-8EE9-899E52789BAD}" presName="sibTrans" presStyleCnt="0"/>
      <dgm:spPr/>
    </dgm:pt>
    <dgm:pt modelId="{3D79E5B5-0DE7-42F4-A5DD-760884041644}" type="pres">
      <dgm:prSet presAssocID="{F724F7D9-E3C8-4E55-86BA-9AA4E71FC86C}" presName="node" presStyleLbl="node1" presStyleIdx="1" presStyleCnt="2">
        <dgm:presLayoutVars>
          <dgm:bulletEnabled val="1"/>
        </dgm:presLayoutVars>
      </dgm:prSet>
      <dgm:spPr/>
    </dgm:pt>
  </dgm:ptLst>
  <dgm:cxnLst>
    <dgm:cxn modelId="{CE29E812-10F2-4F0A-8FB7-949EDF3F33A3}" srcId="{742B5A45-BBE7-451D-AF2F-185BB6294DBE}" destId="{F724F7D9-E3C8-4E55-86BA-9AA4E71FC86C}" srcOrd="1" destOrd="0" parTransId="{776C5E44-1C8A-4D2D-9BEE-799EA389DB1A}" sibTransId="{19DD6FC6-8226-4319-A05C-C3674B7998FD}"/>
    <dgm:cxn modelId="{835A5147-E589-46BE-8C8D-A3D642A83274}" type="presOf" srcId="{F724F7D9-E3C8-4E55-86BA-9AA4E71FC86C}" destId="{3D79E5B5-0DE7-42F4-A5DD-760884041644}" srcOrd="0" destOrd="0" presId="urn:microsoft.com/office/officeart/2005/8/layout/default"/>
    <dgm:cxn modelId="{A5BDBA52-9B58-43C6-AE43-B757F2096C31}" type="presOf" srcId="{9A929C5C-AEC2-4D61-B629-AA12477B1B24}" destId="{BC3C9ED2-CD38-43FD-9DA5-BAE2501E69E7}" srcOrd="0" destOrd="0" presId="urn:microsoft.com/office/officeart/2005/8/layout/default"/>
    <dgm:cxn modelId="{D5E40596-4CF3-4F11-BB52-B26C133B0BA4}" srcId="{742B5A45-BBE7-451D-AF2F-185BB6294DBE}" destId="{9A929C5C-AEC2-4D61-B629-AA12477B1B24}" srcOrd="0" destOrd="0" parTransId="{59A68959-5E4E-48FB-ACB6-43A2E299C560}" sibTransId="{624AA3F5-81CB-40FD-8EE9-899E52789BAD}"/>
    <dgm:cxn modelId="{B41CD4E9-9517-456D-914E-A8F063DDAB80}" type="presOf" srcId="{742B5A45-BBE7-451D-AF2F-185BB6294DBE}" destId="{5B3B6A99-092C-44A1-9956-284635FDCC37}" srcOrd="0" destOrd="0" presId="urn:microsoft.com/office/officeart/2005/8/layout/default"/>
    <dgm:cxn modelId="{49572179-E0F8-43AC-8C34-97B4180074DC}" type="presParOf" srcId="{5B3B6A99-092C-44A1-9956-284635FDCC37}" destId="{BC3C9ED2-CD38-43FD-9DA5-BAE2501E69E7}" srcOrd="0" destOrd="0" presId="urn:microsoft.com/office/officeart/2005/8/layout/default"/>
    <dgm:cxn modelId="{ED223E54-C427-4AB3-8703-BC5499A204D0}" type="presParOf" srcId="{5B3B6A99-092C-44A1-9956-284635FDCC37}" destId="{BCC63A90-79BD-4E61-908D-7459D10336B4}" srcOrd="1" destOrd="0" presId="urn:microsoft.com/office/officeart/2005/8/layout/default"/>
    <dgm:cxn modelId="{B1CC23F7-6D2D-418D-BDE3-B47E6C058F34}" type="presParOf" srcId="{5B3B6A99-092C-44A1-9956-284635FDCC37}" destId="{3D79E5B5-0DE7-42F4-A5DD-760884041644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81D108-693C-497B-BC0E-ADC6F205266E}" type="doc">
      <dgm:prSet loTypeId="urn:microsoft.com/office/officeart/2005/8/layout/hProcess6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7FFDA153-947E-4089-8240-EBFC3747242B}">
      <dgm:prSet phldrT="[Texto]" custT="1"/>
      <dgm:spPr/>
      <dgm:t>
        <a:bodyPr/>
        <a:lstStyle/>
        <a:p>
          <a:r>
            <a:rPr lang="es-ES" sz="2000" dirty="0"/>
            <a:t>FEB 2025</a:t>
          </a:r>
        </a:p>
      </dgm:t>
    </dgm:pt>
    <dgm:pt modelId="{69BD9FE5-6586-4A51-AB5E-158F1FB0D0E6}" type="parTrans" cxnId="{63022162-CA05-4E1D-8F15-172063561553}">
      <dgm:prSet/>
      <dgm:spPr/>
      <dgm:t>
        <a:bodyPr/>
        <a:lstStyle/>
        <a:p>
          <a:endParaRPr lang="es-ES"/>
        </a:p>
      </dgm:t>
    </dgm:pt>
    <dgm:pt modelId="{4971C0C0-FF18-40F3-801A-A501A7503BA0}" type="sibTrans" cxnId="{63022162-CA05-4E1D-8F15-172063561553}">
      <dgm:prSet/>
      <dgm:spPr/>
      <dgm:t>
        <a:bodyPr/>
        <a:lstStyle/>
        <a:p>
          <a:endParaRPr lang="es-ES"/>
        </a:p>
      </dgm:t>
    </dgm:pt>
    <dgm:pt modelId="{2CA0F160-8022-4BF8-8749-5D895F37E23B}">
      <dgm:prSet phldrT="[Texto]" custT="1"/>
      <dgm:spPr/>
      <dgm:t>
        <a:bodyPr/>
        <a:lstStyle/>
        <a:p>
          <a:r>
            <a:rPr lang="es-ES" sz="1600" dirty="0"/>
            <a:t>   LISTA LARGA</a:t>
          </a:r>
        </a:p>
        <a:p>
          <a:r>
            <a:rPr lang="es-ES" sz="1600" dirty="0" err="1"/>
            <a:t>Cto</a:t>
          </a:r>
          <a:r>
            <a:rPr lang="es-ES" sz="1600" dirty="0"/>
            <a:t> de España 2024 </a:t>
          </a:r>
          <a:br>
            <a:rPr lang="es-ES" sz="1600" dirty="0"/>
          </a:br>
          <a:endParaRPr lang="es-ES" sz="1600" dirty="0"/>
        </a:p>
      </dgm:t>
    </dgm:pt>
    <dgm:pt modelId="{CE2B7872-A49B-4B1C-A0A7-CC4865EDF5C6}" type="parTrans" cxnId="{F61A1434-2781-4362-867F-6BAEDC49A406}">
      <dgm:prSet/>
      <dgm:spPr/>
      <dgm:t>
        <a:bodyPr/>
        <a:lstStyle/>
        <a:p>
          <a:endParaRPr lang="es-ES"/>
        </a:p>
      </dgm:t>
    </dgm:pt>
    <dgm:pt modelId="{B6905706-0485-4FB9-B5BC-F5137E64DAE2}" type="sibTrans" cxnId="{F61A1434-2781-4362-867F-6BAEDC49A406}">
      <dgm:prSet/>
      <dgm:spPr/>
      <dgm:t>
        <a:bodyPr/>
        <a:lstStyle/>
        <a:p>
          <a:endParaRPr lang="es-ES"/>
        </a:p>
      </dgm:t>
    </dgm:pt>
    <dgm:pt modelId="{85F65BBA-3DFC-4B80-9161-8D7ED375ABE7}">
      <dgm:prSet phldrT="[Texto]" custT="1"/>
      <dgm:spPr/>
      <dgm:t>
        <a:bodyPr/>
        <a:lstStyle/>
        <a:p>
          <a:r>
            <a:rPr lang="es-ES" sz="2000" dirty="0"/>
            <a:t>JUL2025</a:t>
          </a:r>
        </a:p>
      </dgm:t>
    </dgm:pt>
    <dgm:pt modelId="{921C2F38-FC0D-42EA-8ABF-15453E31844D}" type="parTrans" cxnId="{341948A4-B233-4FA3-BEA1-70F1B082FF21}">
      <dgm:prSet/>
      <dgm:spPr/>
      <dgm:t>
        <a:bodyPr/>
        <a:lstStyle/>
        <a:p>
          <a:endParaRPr lang="es-ES"/>
        </a:p>
      </dgm:t>
    </dgm:pt>
    <dgm:pt modelId="{AFC69C56-D4BD-4FE3-A765-F885B762F491}" type="sibTrans" cxnId="{341948A4-B233-4FA3-BEA1-70F1B082FF21}">
      <dgm:prSet/>
      <dgm:spPr/>
      <dgm:t>
        <a:bodyPr/>
        <a:lstStyle/>
        <a:p>
          <a:endParaRPr lang="es-ES"/>
        </a:p>
      </dgm:t>
    </dgm:pt>
    <dgm:pt modelId="{68C5F17C-6B3F-45C6-8731-8085118B1A89}">
      <dgm:prSet phldrT="[Texto]" custT="1"/>
      <dgm:spPr/>
      <dgm:t>
        <a:bodyPr/>
        <a:lstStyle/>
        <a:p>
          <a:r>
            <a:rPr lang="es-ES" sz="1600" dirty="0">
              <a:solidFill>
                <a:srgbClr val="FF0000"/>
              </a:solidFill>
            </a:rPr>
            <a:t>LISTA CORTA </a:t>
          </a:r>
        </a:p>
        <a:p>
          <a:r>
            <a:rPr lang="es-ES" sz="1600" dirty="0">
              <a:solidFill>
                <a:srgbClr val="FF0000"/>
              </a:solidFill>
            </a:rPr>
            <a:t> Después de CCI JARDY</a:t>
          </a:r>
        </a:p>
      </dgm:t>
    </dgm:pt>
    <dgm:pt modelId="{29FFF1DB-5A45-4BC0-9F0A-B9130E4681D4}" type="parTrans" cxnId="{49ED6557-C5A0-4FEC-BE21-C834A93A9D70}">
      <dgm:prSet/>
      <dgm:spPr/>
      <dgm:t>
        <a:bodyPr/>
        <a:lstStyle/>
        <a:p>
          <a:endParaRPr lang="es-ES"/>
        </a:p>
      </dgm:t>
    </dgm:pt>
    <dgm:pt modelId="{E0128358-F89A-44E7-B87A-D40F8DA584B5}" type="sibTrans" cxnId="{49ED6557-C5A0-4FEC-BE21-C834A93A9D70}">
      <dgm:prSet/>
      <dgm:spPr/>
      <dgm:t>
        <a:bodyPr/>
        <a:lstStyle/>
        <a:p>
          <a:endParaRPr lang="es-ES"/>
        </a:p>
      </dgm:t>
    </dgm:pt>
    <dgm:pt modelId="{60B786A2-AE23-4D0A-A148-E33CEEAD6539}" type="pres">
      <dgm:prSet presAssocID="{A181D108-693C-497B-BC0E-ADC6F205266E}" presName="theList" presStyleCnt="0">
        <dgm:presLayoutVars>
          <dgm:dir/>
          <dgm:animLvl val="lvl"/>
          <dgm:resizeHandles val="exact"/>
        </dgm:presLayoutVars>
      </dgm:prSet>
      <dgm:spPr/>
    </dgm:pt>
    <dgm:pt modelId="{9C137CEF-E640-4F6C-8B43-54EF9C6EA6D2}" type="pres">
      <dgm:prSet presAssocID="{7FFDA153-947E-4089-8240-EBFC3747242B}" presName="compNode" presStyleCnt="0"/>
      <dgm:spPr/>
    </dgm:pt>
    <dgm:pt modelId="{2D9AB52C-4457-4592-91F0-67065BE51A96}" type="pres">
      <dgm:prSet presAssocID="{7FFDA153-947E-4089-8240-EBFC3747242B}" presName="noGeometry" presStyleCnt="0"/>
      <dgm:spPr/>
    </dgm:pt>
    <dgm:pt modelId="{8FA42D48-5053-4F67-B012-A0CA61E355FB}" type="pres">
      <dgm:prSet presAssocID="{7FFDA153-947E-4089-8240-EBFC3747242B}" presName="childTextVisible" presStyleLbl="bgAccFollowNode1" presStyleIdx="0" presStyleCnt="2" custScaleX="313207" custScaleY="180702" custLinFactNeighborX="-1068" custLinFactNeighborY="-3018">
        <dgm:presLayoutVars>
          <dgm:bulletEnabled val="1"/>
        </dgm:presLayoutVars>
      </dgm:prSet>
      <dgm:spPr/>
    </dgm:pt>
    <dgm:pt modelId="{E80D6A83-AC29-41D3-8F63-8C1003E2CAC4}" type="pres">
      <dgm:prSet presAssocID="{7FFDA153-947E-4089-8240-EBFC3747242B}" presName="childTextHidden" presStyleLbl="bgAccFollowNode1" presStyleIdx="0" presStyleCnt="2"/>
      <dgm:spPr/>
    </dgm:pt>
    <dgm:pt modelId="{DE8FB3A3-3C25-418C-AAFE-1F18C8E43210}" type="pres">
      <dgm:prSet presAssocID="{7FFDA153-947E-4089-8240-EBFC3747242B}" presName="parentText" presStyleLbl="node1" presStyleIdx="0" presStyleCnt="2" custScaleX="193957" custScaleY="185028" custLinFactX="-47822" custLinFactNeighborX="-100000" custLinFactNeighborY="-1904">
        <dgm:presLayoutVars>
          <dgm:chMax val="1"/>
          <dgm:bulletEnabled val="1"/>
        </dgm:presLayoutVars>
      </dgm:prSet>
      <dgm:spPr/>
    </dgm:pt>
    <dgm:pt modelId="{9C910D75-AE5E-4FC3-B82A-DD07DF3FA247}" type="pres">
      <dgm:prSet presAssocID="{7FFDA153-947E-4089-8240-EBFC3747242B}" presName="aSpace" presStyleCnt="0"/>
      <dgm:spPr/>
    </dgm:pt>
    <dgm:pt modelId="{ACA1CAB9-4DF6-4BBB-AB51-040DA2C64FED}" type="pres">
      <dgm:prSet presAssocID="{85F65BBA-3DFC-4B80-9161-8D7ED375ABE7}" presName="compNode" presStyleCnt="0"/>
      <dgm:spPr/>
    </dgm:pt>
    <dgm:pt modelId="{60CBDCE9-5F8E-471F-AB60-27987EA9C7EF}" type="pres">
      <dgm:prSet presAssocID="{85F65BBA-3DFC-4B80-9161-8D7ED375ABE7}" presName="noGeometry" presStyleCnt="0"/>
      <dgm:spPr/>
    </dgm:pt>
    <dgm:pt modelId="{4E5BF609-379C-4B76-BBBC-0237BB6DA0D9}" type="pres">
      <dgm:prSet presAssocID="{85F65BBA-3DFC-4B80-9161-8D7ED375ABE7}" presName="childTextVisible" presStyleLbl="bgAccFollowNode1" presStyleIdx="1" presStyleCnt="2" custScaleX="277009" custScaleY="195464" custLinFactNeighborX="-8739">
        <dgm:presLayoutVars>
          <dgm:bulletEnabled val="1"/>
        </dgm:presLayoutVars>
      </dgm:prSet>
      <dgm:spPr/>
    </dgm:pt>
    <dgm:pt modelId="{426D5FDE-7636-4627-B781-6F11F06F07FD}" type="pres">
      <dgm:prSet presAssocID="{85F65BBA-3DFC-4B80-9161-8D7ED375ABE7}" presName="childTextHidden" presStyleLbl="bgAccFollowNode1" presStyleIdx="1" presStyleCnt="2"/>
      <dgm:spPr/>
    </dgm:pt>
    <dgm:pt modelId="{822F1C4E-AC25-4162-BCE4-C8B2171CD666}" type="pres">
      <dgm:prSet presAssocID="{85F65BBA-3DFC-4B80-9161-8D7ED375ABE7}" presName="parentText" presStyleLbl="node1" presStyleIdx="1" presStyleCnt="2" custScaleX="203563" custScaleY="194122" custLinFactX="-47869" custLinFactNeighborX="-100000" custLinFactNeighborY="2643">
        <dgm:presLayoutVars>
          <dgm:chMax val="1"/>
          <dgm:bulletEnabled val="1"/>
        </dgm:presLayoutVars>
      </dgm:prSet>
      <dgm:spPr/>
    </dgm:pt>
  </dgm:ptLst>
  <dgm:cxnLst>
    <dgm:cxn modelId="{F61A1434-2781-4362-867F-6BAEDC49A406}" srcId="{7FFDA153-947E-4089-8240-EBFC3747242B}" destId="{2CA0F160-8022-4BF8-8749-5D895F37E23B}" srcOrd="0" destOrd="0" parTransId="{CE2B7872-A49B-4B1C-A0A7-CC4865EDF5C6}" sibTransId="{B6905706-0485-4FB9-B5BC-F5137E64DAE2}"/>
    <dgm:cxn modelId="{15788A3C-D561-418B-BFD9-29EBD600E6CE}" type="presOf" srcId="{A181D108-693C-497B-BC0E-ADC6F205266E}" destId="{60B786A2-AE23-4D0A-A148-E33CEEAD6539}" srcOrd="0" destOrd="0" presId="urn:microsoft.com/office/officeart/2005/8/layout/hProcess6"/>
    <dgm:cxn modelId="{89F0C13F-C342-4158-AA1B-E4A65EC8EC31}" type="presOf" srcId="{68C5F17C-6B3F-45C6-8731-8085118B1A89}" destId="{426D5FDE-7636-4627-B781-6F11F06F07FD}" srcOrd="1" destOrd="0" presId="urn:microsoft.com/office/officeart/2005/8/layout/hProcess6"/>
    <dgm:cxn modelId="{63022162-CA05-4E1D-8F15-172063561553}" srcId="{A181D108-693C-497B-BC0E-ADC6F205266E}" destId="{7FFDA153-947E-4089-8240-EBFC3747242B}" srcOrd="0" destOrd="0" parTransId="{69BD9FE5-6586-4A51-AB5E-158F1FB0D0E6}" sibTransId="{4971C0C0-FF18-40F3-801A-A501A7503BA0}"/>
    <dgm:cxn modelId="{B0847746-B506-4A4D-AFEF-B75A0A28772B}" type="presOf" srcId="{85F65BBA-3DFC-4B80-9161-8D7ED375ABE7}" destId="{822F1C4E-AC25-4162-BCE4-C8B2171CD666}" srcOrd="0" destOrd="0" presId="urn:microsoft.com/office/officeart/2005/8/layout/hProcess6"/>
    <dgm:cxn modelId="{DD161951-09BE-48DE-9EFE-7F31EAC5A15F}" type="presOf" srcId="{7FFDA153-947E-4089-8240-EBFC3747242B}" destId="{DE8FB3A3-3C25-418C-AAFE-1F18C8E43210}" srcOrd="0" destOrd="0" presId="urn:microsoft.com/office/officeart/2005/8/layout/hProcess6"/>
    <dgm:cxn modelId="{9FBDF274-D312-47D5-ACAD-4C2BD53F16C5}" type="presOf" srcId="{2CA0F160-8022-4BF8-8749-5D895F37E23B}" destId="{E80D6A83-AC29-41D3-8F63-8C1003E2CAC4}" srcOrd="1" destOrd="0" presId="urn:microsoft.com/office/officeart/2005/8/layout/hProcess6"/>
    <dgm:cxn modelId="{49ED6557-C5A0-4FEC-BE21-C834A93A9D70}" srcId="{85F65BBA-3DFC-4B80-9161-8D7ED375ABE7}" destId="{68C5F17C-6B3F-45C6-8731-8085118B1A89}" srcOrd="0" destOrd="0" parTransId="{29FFF1DB-5A45-4BC0-9F0A-B9130E4681D4}" sibTransId="{E0128358-F89A-44E7-B87A-D40F8DA584B5}"/>
    <dgm:cxn modelId="{B032939A-046A-452A-9C37-70B9E6E05FDF}" type="presOf" srcId="{68C5F17C-6B3F-45C6-8731-8085118B1A89}" destId="{4E5BF609-379C-4B76-BBBC-0237BB6DA0D9}" srcOrd="0" destOrd="0" presId="urn:microsoft.com/office/officeart/2005/8/layout/hProcess6"/>
    <dgm:cxn modelId="{341948A4-B233-4FA3-BEA1-70F1B082FF21}" srcId="{A181D108-693C-497B-BC0E-ADC6F205266E}" destId="{85F65BBA-3DFC-4B80-9161-8D7ED375ABE7}" srcOrd="1" destOrd="0" parTransId="{921C2F38-FC0D-42EA-8ABF-15453E31844D}" sibTransId="{AFC69C56-D4BD-4FE3-A765-F885B762F491}"/>
    <dgm:cxn modelId="{86CE34D9-5A06-4A8C-937D-20F5D1543965}" type="presOf" srcId="{2CA0F160-8022-4BF8-8749-5D895F37E23B}" destId="{8FA42D48-5053-4F67-B012-A0CA61E355FB}" srcOrd="0" destOrd="0" presId="urn:microsoft.com/office/officeart/2005/8/layout/hProcess6"/>
    <dgm:cxn modelId="{278A1779-4992-478C-ABBB-1F01F27265BE}" type="presParOf" srcId="{60B786A2-AE23-4D0A-A148-E33CEEAD6539}" destId="{9C137CEF-E640-4F6C-8B43-54EF9C6EA6D2}" srcOrd="0" destOrd="0" presId="urn:microsoft.com/office/officeart/2005/8/layout/hProcess6"/>
    <dgm:cxn modelId="{04702844-D3A9-4EA0-B5DC-8F642ABDC693}" type="presParOf" srcId="{9C137CEF-E640-4F6C-8B43-54EF9C6EA6D2}" destId="{2D9AB52C-4457-4592-91F0-67065BE51A96}" srcOrd="0" destOrd="0" presId="urn:microsoft.com/office/officeart/2005/8/layout/hProcess6"/>
    <dgm:cxn modelId="{6BA74438-1DF9-4AB2-9A20-46AB4DA48F9A}" type="presParOf" srcId="{9C137CEF-E640-4F6C-8B43-54EF9C6EA6D2}" destId="{8FA42D48-5053-4F67-B012-A0CA61E355FB}" srcOrd="1" destOrd="0" presId="urn:microsoft.com/office/officeart/2005/8/layout/hProcess6"/>
    <dgm:cxn modelId="{DC86D682-2333-4015-8D21-7B8502D8440F}" type="presParOf" srcId="{9C137CEF-E640-4F6C-8B43-54EF9C6EA6D2}" destId="{E80D6A83-AC29-41D3-8F63-8C1003E2CAC4}" srcOrd="2" destOrd="0" presId="urn:microsoft.com/office/officeart/2005/8/layout/hProcess6"/>
    <dgm:cxn modelId="{B1B78750-47B5-44B3-95DD-EBAD3A527ACD}" type="presParOf" srcId="{9C137CEF-E640-4F6C-8B43-54EF9C6EA6D2}" destId="{DE8FB3A3-3C25-418C-AAFE-1F18C8E43210}" srcOrd="3" destOrd="0" presId="urn:microsoft.com/office/officeart/2005/8/layout/hProcess6"/>
    <dgm:cxn modelId="{D2CFD65F-4D67-4C09-B138-DCA3A241C627}" type="presParOf" srcId="{60B786A2-AE23-4D0A-A148-E33CEEAD6539}" destId="{9C910D75-AE5E-4FC3-B82A-DD07DF3FA247}" srcOrd="1" destOrd="0" presId="urn:microsoft.com/office/officeart/2005/8/layout/hProcess6"/>
    <dgm:cxn modelId="{9FCCFDE0-3425-428C-9133-63F759354ACB}" type="presParOf" srcId="{60B786A2-AE23-4D0A-A148-E33CEEAD6539}" destId="{ACA1CAB9-4DF6-4BBB-AB51-040DA2C64FED}" srcOrd="2" destOrd="0" presId="urn:microsoft.com/office/officeart/2005/8/layout/hProcess6"/>
    <dgm:cxn modelId="{54B13202-7C56-4C55-8BC8-4347D03A89E9}" type="presParOf" srcId="{ACA1CAB9-4DF6-4BBB-AB51-040DA2C64FED}" destId="{60CBDCE9-5F8E-471F-AB60-27987EA9C7EF}" srcOrd="0" destOrd="0" presId="urn:microsoft.com/office/officeart/2005/8/layout/hProcess6"/>
    <dgm:cxn modelId="{4FE2A71E-70F4-40AC-BF47-B2877D68436E}" type="presParOf" srcId="{ACA1CAB9-4DF6-4BBB-AB51-040DA2C64FED}" destId="{4E5BF609-379C-4B76-BBBC-0237BB6DA0D9}" srcOrd="1" destOrd="0" presId="urn:microsoft.com/office/officeart/2005/8/layout/hProcess6"/>
    <dgm:cxn modelId="{D42AF381-8B91-41C6-9DC8-5B3563AEC702}" type="presParOf" srcId="{ACA1CAB9-4DF6-4BBB-AB51-040DA2C64FED}" destId="{426D5FDE-7636-4627-B781-6F11F06F07FD}" srcOrd="2" destOrd="0" presId="urn:microsoft.com/office/officeart/2005/8/layout/hProcess6"/>
    <dgm:cxn modelId="{F0A31AE8-1D5C-4CF5-A903-95FA969B5F5F}" type="presParOf" srcId="{ACA1CAB9-4DF6-4BBB-AB51-040DA2C64FED}" destId="{822F1C4E-AC25-4162-BCE4-C8B2171CD666}" srcOrd="3" destOrd="0" presId="urn:microsoft.com/office/officeart/2005/8/layout/hProcess6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4C05C-DEFD-43B4-8951-26980B9FD641}">
      <dsp:nvSpPr>
        <dsp:cNvPr id="0" name=""/>
        <dsp:cNvSpPr/>
      </dsp:nvSpPr>
      <dsp:spPr>
        <a:xfrm>
          <a:off x="1091" y="899037"/>
          <a:ext cx="4255437" cy="2553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Jinetes MER CCI 4* L 31 dic</a:t>
          </a:r>
          <a:endParaRPr lang="en-US" sz="4100" kern="1200" dirty="0"/>
        </a:p>
      </dsp:txBody>
      <dsp:txXfrm>
        <a:off x="1091" y="899037"/>
        <a:ext cx="4255437" cy="2553262"/>
      </dsp:txXfrm>
    </dsp:sp>
    <dsp:sp modelId="{6FC5B84E-AB22-47D3-865E-2C834427F29D}">
      <dsp:nvSpPr>
        <dsp:cNvPr id="0" name=""/>
        <dsp:cNvSpPr/>
      </dsp:nvSpPr>
      <dsp:spPr>
        <a:xfrm>
          <a:off x="4682072" y="899037"/>
          <a:ext cx="4255437" cy="2553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100" kern="1200" dirty="0"/>
            <a:t>Jinetes posibilidad de MER CCI 4 * L en 2025</a:t>
          </a:r>
          <a:endParaRPr lang="en-US" sz="4100" kern="1200" dirty="0"/>
        </a:p>
      </dsp:txBody>
      <dsp:txXfrm>
        <a:off x="4682072" y="899037"/>
        <a:ext cx="4255437" cy="25532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3C9ED2-CD38-43FD-9DA5-BAE2501E69E7}">
      <dsp:nvSpPr>
        <dsp:cNvPr id="0" name=""/>
        <dsp:cNvSpPr/>
      </dsp:nvSpPr>
      <dsp:spPr>
        <a:xfrm>
          <a:off x="1091" y="899037"/>
          <a:ext cx="4255437" cy="2553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Binomios ya clasificados para la categoría </a:t>
          </a:r>
          <a:r>
            <a:rPr lang="es-ES" sz="4000" kern="1200" dirty="0">
              <a:solidFill>
                <a:srgbClr val="FF0000"/>
              </a:solidFill>
            </a:rPr>
            <a:t>MER</a:t>
          </a:r>
          <a:endParaRPr lang="en-US" sz="4000" kern="1200" dirty="0">
            <a:solidFill>
              <a:srgbClr val="FF0000"/>
            </a:solidFill>
          </a:endParaRPr>
        </a:p>
      </dsp:txBody>
      <dsp:txXfrm>
        <a:off x="1091" y="899037"/>
        <a:ext cx="4255437" cy="2553262"/>
      </dsp:txXfrm>
    </dsp:sp>
    <dsp:sp modelId="{3D79E5B5-0DE7-42F4-A5DD-760884041644}">
      <dsp:nvSpPr>
        <dsp:cNvPr id="0" name=""/>
        <dsp:cNvSpPr/>
      </dsp:nvSpPr>
      <dsp:spPr>
        <a:xfrm>
          <a:off x="4682072" y="899037"/>
          <a:ext cx="4255437" cy="2553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000" kern="1200" dirty="0"/>
            <a:t>Binomios con </a:t>
          </a:r>
          <a:r>
            <a:rPr lang="es-ES" sz="4000" kern="1200" dirty="0">
              <a:solidFill>
                <a:srgbClr val="FF0000"/>
              </a:solidFill>
            </a:rPr>
            <a:t>RMN</a:t>
          </a:r>
          <a:r>
            <a:rPr lang="es-ES" sz="4000" kern="1200" dirty="0"/>
            <a:t> en el Campeonato de España 2024 de la categoría </a:t>
          </a:r>
          <a:endParaRPr lang="en-US" sz="4000" kern="1200" dirty="0"/>
        </a:p>
      </dsp:txBody>
      <dsp:txXfrm>
        <a:off x="4682072" y="899037"/>
        <a:ext cx="4255437" cy="25532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A42D48-5053-4F67-B012-A0CA61E355FB}">
      <dsp:nvSpPr>
        <dsp:cNvPr id="0" name=""/>
        <dsp:cNvSpPr/>
      </dsp:nvSpPr>
      <dsp:spPr>
        <a:xfrm>
          <a:off x="0" y="905714"/>
          <a:ext cx="5519285" cy="2783481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   LISTA LARGA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 err="1"/>
            <a:t>Cto</a:t>
          </a:r>
          <a:r>
            <a:rPr lang="es-ES" sz="1600" kern="1200" dirty="0"/>
            <a:t> de España 2024 </a:t>
          </a:r>
          <a:br>
            <a:rPr lang="es-ES" sz="1600" kern="1200" dirty="0"/>
          </a:br>
          <a:endParaRPr lang="es-ES" sz="1600" kern="1200" dirty="0"/>
        </a:p>
      </dsp:txBody>
      <dsp:txXfrm>
        <a:off x="1379821" y="1323236"/>
        <a:ext cx="3165245" cy="1948437"/>
      </dsp:txXfrm>
    </dsp:sp>
    <dsp:sp modelId="{DE8FB3A3-3C25-418C-AAFE-1F18C8E43210}">
      <dsp:nvSpPr>
        <dsp:cNvPr id="0" name=""/>
        <dsp:cNvSpPr/>
      </dsp:nvSpPr>
      <dsp:spPr>
        <a:xfrm>
          <a:off x="0" y="1512033"/>
          <a:ext cx="1708940" cy="163026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FEB 2025</a:t>
          </a:r>
        </a:p>
      </dsp:txBody>
      <dsp:txXfrm>
        <a:off x="250268" y="1750780"/>
        <a:ext cx="1208404" cy="1152773"/>
      </dsp:txXfrm>
    </dsp:sp>
    <dsp:sp modelId="{4E5BF609-379C-4B76-BBBC-0237BB6DA0D9}">
      <dsp:nvSpPr>
        <dsp:cNvPr id="0" name=""/>
        <dsp:cNvSpPr/>
      </dsp:nvSpPr>
      <dsp:spPr>
        <a:xfrm>
          <a:off x="5477808" y="838508"/>
          <a:ext cx="4881409" cy="3010870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2032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rgbClr val="FF0000"/>
              </a:solidFill>
            </a:rPr>
            <a:t>LISTA CORTA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>
              <a:solidFill>
                <a:srgbClr val="FF0000"/>
              </a:solidFill>
            </a:rPr>
            <a:t> Después de CCI JARDY</a:t>
          </a:r>
        </a:p>
      </dsp:txBody>
      <dsp:txXfrm>
        <a:off x="6698161" y="1290139"/>
        <a:ext cx="2607253" cy="2107609"/>
      </dsp:txXfrm>
    </dsp:sp>
    <dsp:sp modelId="{822F1C4E-AC25-4162-BCE4-C8B2171CD666}">
      <dsp:nvSpPr>
        <dsp:cNvPr id="0" name=""/>
        <dsp:cNvSpPr/>
      </dsp:nvSpPr>
      <dsp:spPr>
        <a:xfrm>
          <a:off x="4991767" y="1512033"/>
          <a:ext cx="1793577" cy="1710393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JUL2025</a:t>
          </a:r>
        </a:p>
      </dsp:txBody>
      <dsp:txXfrm>
        <a:off x="5254430" y="1762514"/>
        <a:ext cx="1268251" cy="120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341C59-98CF-4516-9755-2B60435E9DB1}" type="datetimeFigureOut">
              <a:rPr lang="es-ES" smtClean="0"/>
              <a:t>25/03/2025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2FCEF-1E42-48F0-AA47-A645CC4E74E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027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2FCEF-1E42-48F0-AA47-A645CC4E74E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94965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E3973-E285-4F72-9753-3A3B1D437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D368AE1-2663-47A6-A407-8B5017F347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7049F0B-C748-4A82-B338-292BD738C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9874C-3EB9-43D3-976D-27D5A857172F}" type="datetime1">
              <a:rPr lang="es-ES" smtClean="0"/>
              <a:t>25/03/2025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AB80F5-5645-4A1E-B908-F8598A44F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ADA0CA-4D88-4430-8E54-ED52FDDE7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2292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C36AC9-1877-4F4D-8156-0A8CEEB3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884AD31-F9F4-4921-AC20-E12F7E01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A630077-B8AB-4AD8-952A-99C9A80F2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0A7A8-B126-45B2-980B-6C54B9E2D714}" type="datetime1">
              <a:rPr lang="es-ES" smtClean="0"/>
              <a:t>25/03/2025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3A4A22-15A2-46CA-9F06-E0449EA03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B86966-B091-4EF0-960C-322FE5B8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2609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955B037-D28D-4707-97F9-5454A81E1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887CF7-DBEF-4C01-A8A7-53803732A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D4CE415-CFBC-4E42-9D7F-9A3A9262E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0896-2323-4798-BB1C-BB282F7FE07C}" type="datetime1">
              <a:rPr lang="es-ES" smtClean="0"/>
              <a:t>25/03/2025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FC851-1EBF-4DA7-B796-A823B7DD1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8D98DC-EB6E-439A-AFDF-8C22AF6FD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7972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5A3A82-3911-4837-ADAD-A8BADA385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AA558C-CA34-42D0-A88C-7CB362824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E7163A-4FEC-4CE1-B6A4-66CF42975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62159-88C2-48BA-8BB2-11464E2443E2}" type="datetime1">
              <a:rPr lang="es-ES" smtClean="0"/>
              <a:t>25/03/2025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288BEE-B3EB-4A3F-9F29-00FAD3565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61099-E62E-44F6-944C-6DE3CBE50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2992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493B-580D-4C8E-A5E0-C1D313477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0C6568-EC88-4E7A-871D-93FAD8792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29BAC1-EE7F-4DA8-9E5D-1BA0D6A5D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31CE-AF2A-4470-8D3D-B1D299D47378}" type="datetime1">
              <a:rPr lang="es-ES" smtClean="0"/>
              <a:t>25/03/2025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54E229-32D6-4C61-9FEE-4CDC9BFBE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96C7C6-C43F-4075-8E16-8607719BB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79981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DA939-92EA-40C1-BB40-EEC7581DB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BE09F7-F824-4BBE-BAC9-ACDD5C735B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DEB96A-31DF-4D43-80DC-1EA11284C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ED9D45-5D05-42D0-94D6-D17DF3965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75A8-C3B9-4D88-A9C7-BDE33CBE5286}" type="datetime1">
              <a:rPr lang="es-ES" smtClean="0"/>
              <a:t>25/03/2025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1BD235-30F2-4EDB-AE7A-69A0D9825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FB66C4-0EE5-4406-8056-6E0A25F65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903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F0B6D4-3A34-45A6-B38F-4858DB0E4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2EE5AE2-E682-47C8-9FB9-61EBA017B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55C1E11-6D35-47AA-AA62-05220AB29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B21BA78-9F98-4DE0-AB9B-3488143205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39AAD82-BBA8-41DF-879A-EFB11221EB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46319D-E926-4CD3-9E15-753CD0470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3A3E2-461E-458C-AB16-1ED458E92C32}" type="datetime1">
              <a:rPr lang="es-ES" smtClean="0"/>
              <a:t>25/03/2025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40DAFFC-86EE-4B3C-84BD-A85F3BB73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9A962DC-6C9B-4A3E-A4C8-86DBC40A5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3306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5C2333-866A-492A-BFCA-26F8DEB23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509FFC-C3A7-40EC-8D1D-9A233788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F9512-ABDD-45F4-96F5-DB9C051E9CCE}" type="datetime1">
              <a:rPr lang="es-ES" smtClean="0"/>
              <a:t>25/03/2025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0B402D-B756-4597-9BF1-043DD907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8AE7050-7F79-4FEC-996F-497265D73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34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25BAB8C-36F0-4ECD-BAC2-22907E63C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124C8-D3B7-44AB-B144-137B43282760}" type="datetime1">
              <a:rPr lang="es-ES" smtClean="0"/>
              <a:t>25/03/2025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D9713C9-F40F-484A-80A3-6F260BC82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3539AB-B5CB-4784-B3E5-1F0AF99B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12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BF1A6D-9C72-4AF9-A422-A4A37F79C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E690CA-B630-4D24-9D23-5DA25A4D1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7DC9E43-E3EA-4FA5-BCB3-F25A6584C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EC3D7E-C0D0-4DAB-9ED6-2CB859B8C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0EF5B-1AF8-48A0-8068-3045CEFFEEF7}" type="datetime1">
              <a:rPr lang="es-ES" smtClean="0"/>
              <a:t>25/03/2025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7EB97F-4777-439A-AA53-0CD07648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BB11764-B29A-4FCD-A438-EBC23F24B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010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66B009-1555-4054-B364-360EDA02C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F72916A-37D2-49E0-9062-A4E48D5543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E544EF-90F3-47CA-9201-93F115CB2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E0F9941-3BAA-4000-8565-4FE88DC8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5A140-DC7E-49F1-A73A-647D7EA6D2A7}" type="datetime1">
              <a:rPr lang="es-ES" smtClean="0"/>
              <a:t>25/03/2025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15B5AB-9A25-4107-BB86-29C46D1E5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54A3B75-0A5D-4ED3-8B88-DBD26EE7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076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7E3A58F-C91C-46A0-B559-0A1816C20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1E396E-33AE-463B-9BDD-ECF5AC835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C681AE-0AAB-4CE8-8980-F5F8F278B9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A5EED-B155-4244-AB04-C64B6DFFC724}" type="datetime1">
              <a:rPr lang="es-ES" smtClean="0"/>
              <a:t>25/03/2025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F31D22-860F-4011-BED9-A88E1EDC56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7011B8-9615-4E49-BFB2-7376BB9DE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9CE16-0457-4BC7-AE30-A5E7ACD42C4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3943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 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6CB26EC1-B063-4F71-A5C0-6744C4F50D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92191" y="3713146"/>
            <a:ext cx="9144000" cy="2387600"/>
          </a:xfrm>
        </p:spPr>
        <p:txBody>
          <a:bodyPr>
            <a:normAutofit/>
          </a:bodyPr>
          <a:lstStyle/>
          <a:p>
            <a:r>
              <a:rPr lang="es-ES" sz="2400" b="1" dirty="0">
                <a:solidFill>
                  <a:schemeClr val="accent6"/>
                </a:solidFill>
              </a:rPr>
              <a:t>PLAN DEPORTIVO 2025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5D49B5-AF8C-49A4-B720-404C9D01C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2192191" y="6192821"/>
            <a:ext cx="9144000" cy="1655762"/>
          </a:xfrm>
        </p:spPr>
        <p:txBody>
          <a:bodyPr>
            <a:normAutofit/>
          </a:bodyPr>
          <a:lstStyle/>
          <a:p>
            <a:r>
              <a:rPr lang="en-US" sz="1800"/>
              <a:t>CONCURSO COMPLETO DE EQUITACIÓN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0F72135-15FD-47B7-95B5-066DD4E1A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56066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1654" y="447473"/>
            <a:ext cx="7633367" cy="1336714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1.2 MENORES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1.2.3 COMPETICIONES DE REFERENCIA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79" y="1868487"/>
            <a:ext cx="10515600" cy="4687956"/>
          </a:xfrm>
        </p:spPr>
        <p:txBody>
          <a:bodyPr>
            <a:normAutofit/>
          </a:bodyPr>
          <a:lstStyle/>
          <a:p>
            <a:pPr marL="800100" lvl="1" indent="-342900"/>
            <a:r>
              <a:rPr lang="es-ES" sz="3200" dirty="0"/>
              <a:t>COMPETICIONES de </a:t>
            </a:r>
            <a:r>
              <a:rPr lang="es-ES" sz="3200" dirty="0">
                <a:solidFill>
                  <a:srgbClr val="FF0000"/>
                </a:solidFill>
              </a:rPr>
              <a:t>SEGUIMIENTO </a:t>
            </a:r>
          </a:p>
          <a:p>
            <a:pPr marL="1714500" lvl="3" indent="-342900"/>
            <a:r>
              <a:rPr lang="es-ES" sz="2400" dirty="0"/>
              <a:t>CCI Mata do Duque, feb, </a:t>
            </a:r>
          </a:p>
          <a:p>
            <a:pPr marL="1714500" lvl="3" indent="-342900"/>
            <a:r>
              <a:rPr lang="es-ES" sz="2400" dirty="0"/>
              <a:t>CCI </a:t>
            </a:r>
            <a:r>
              <a:rPr lang="es-ES" sz="2400" dirty="0" err="1"/>
              <a:t>CECyL</a:t>
            </a:r>
            <a:r>
              <a:rPr lang="es-ES" sz="2400" dirty="0"/>
              <a:t>, marzo</a:t>
            </a:r>
          </a:p>
          <a:p>
            <a:pPr marL="1714500" lvl="3" indent="-342900"/>
            <a:r>
              <a:rPr lang="es-ES" sz="2400" dirty="0"/>
              <a:t>CCI LOS NAVAZUELOS  abril</a:t>
            </a:r>
          </a:p>
          <a:p>
            <a:pPr marL="1714500" lvl="3" indent="-342900"/>
            <a:r>
              <a:rPr lang="es-ES" sz="2400" dirty="0" err="1"/>
              <a:t>Cto</a:t>
            </a:r>
            <a:r>
              <a:rPr lang="es-ES" sz="2400" dirty="0"/>
              <a:t> de España 2025 </a:t>
            </a:r>
          </a:p>
          <a:p>
            <a:pPr marL="1714500" lvl="3" indent="-342900"/>
            <a:r>
              <a:rPr lang="es-ES" sz="2400" dirty="0"/>
              <a:t>CCN celebrados en España</a:t>
            </a:r>
            <a:endParaRPr lang="es-ES" sz="3000" dirty="0"/>
          </a:p>
          <a:p>
            <a:pPr marL="800100" lvl="1" indent="-342900"/>
            <a:r>
              <a:rPr lang="es-ES" sz="3000" dirty="0"/>
              <a:t>COMPETICIÓN DE </a:t>
            </a:r>
            <a:r>
              <a:rPr lang="es-ES" sz="3000" dirty="0">
                <a:solidFill>
                  <a:srgbClr val="FF0000"/>
                </a:solidFill>
              </a:rPr>
              <a:t>REFERENCIA PARA LA FORMACIÓN DE EQUIPOS DE MENORES </a:t>
            </a:r>
          </a:p>
          <a:p>
            <a:pPr marL="1714500" lvl="3" indent="-342900"/>
            <a:r>
              <a:rPr lang="es-ES" sz="2400" dirty="0"/>
              <a:t>CCI de Jardy FRA 10-13 de julio</a:t>
            </a:r>
          </a:p>
          <a:p>
            <a:pPr marL="2171700" lvl="4" indent="-342900"/>
            <a:r>
              <a:rPr lang="es-ES" sz="2400" dirty="0"/>
              <a:t>CCI 2*, JUV</a:t>
            </a:r>
          </a:p>
          <a:p>
            <a:pPr marL="2171700" lvl="4" indent="-342900"/>
            <a:r>
              <a:rPr lang="es-ES" sz="2400" dirty="0"/>
              <a:t>CCI 3*, J.J.</a:t>
            </a:r>
          </a:p>
          <a:p>
            <a:pPr marL="457200" lvl="1" indent="0">
              <a:buNone/>
            </a:pPr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9209C4-F0C4-4C79-9FE1-489484FB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0137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1654" y="447473"/>
            <a:ext cx="7633367" cy="1336714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1.2 	MENORES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1.2.5 COMPETICIONES DE REFERENCIA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9209C4-F0C4-4C79-9FE1-489484FB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11</a:t>
            </a:fld>
            <a:endParaRPr lang="es-ES"/>
          </a:p>
        </p:txBody>
      </p:sp>
      <p:graphicFrame>
        <p:nvGraphicFramePr>
          <p:cNvPr id="6" name="Marcador de contenido 4">
            <a:extLst>
              <a:ext uri="{FF2B5EF4-FFF2-40B4-BE49-F238E27FC236}">
                <a16:creationId xmlns:a16="http://schemas.microsoft.com/office/drawing/2014/main" id="{6EF15F0B-C521-4CED-B167-0A6FE03B9A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4943886"/>
              </p:ext>
            </p:extLst>
          </p:nvPr>
        </p:nvGraphicFramePr>
        <p:xfrm>
          <a:off x="982663" y="1868488"/>
          <a:ext cx="10515600" cy="468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386760FA-A521-4F5D-ADEC-1B4410F275D6}"/>
              </a:ext>
            </a:extLst>
          </p:cNvPr>
          <p:cNvSpPr txBox="1"/>
          <p:nvPr/>
        </p:nvSpPr>
        <p:spPr>
          <a:xfrm>
            <a:off x="4223208" y="2115127"/>
            <a:ext cx="4387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PRINCIPALES FECHAS A CONSIDERAR</a:t>
            </a:r>
          </a:p>
        </p:txBody>
      </p:sp>
    </p:spTree>
    <p:extLst>
      <p:ext uri="{BB962C8B-B14F-4D97-AF65-F5344CB8AC3E}">
        <p14:creationId xmlns:p14="http://schemas.microsoft.com/office/powerpoint/2010/main" val="983543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6979" y="476656"/>
            <a:ext cx="8147803" cy="1099226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1.2 MENORES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1.2.6 CRITERIOS DE SELECCIÓN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78" y="1868487"/>
            <a:ext cx="10010077" cy="4351338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es-ES" sz="2800" dirty="0"/>
          </a:p>
          <a:p>
            <a:pPr lvl="2">
              <a:lnSpc>
                <a:spcPct val="70000"/>
              </a:lnSpc>
              <a:spcBef>
                <a:spcPts val="1000"/>
              </a:spcBef>
            </a:pPr>
            <a:r>
              <a:rPr lang="es-ES" sz="2200" dirty="0"/>
              <a:t>JINETES COMPROMETIDOS CON EL EQUIPO</a:t>
            </a:r>
          </a:p>
          <a:p>
            <a:pPr marL="914400" lvl="2" indent="0">
              <a:lnSpc>
                <a:spcPct val="70000"/>
              </a:lnSpc>
              <a:spcBef>
                <a:spcPts val="1000"/>
              </a:spcBef>
              <a:buNone/>
            </a:pPr>
            <a:endParaRPr lang="es-ES" sz="2200" dirty="0"/>
          </a:p>
          <a:p>
            <a:pPr lvl="2">
              <a:lnSpc>
                <a:spcPct val="70000"/>
              </a:lnSpc>
              <a:spcBef>
                <a:spcPts val="1000"/>
              </a:spcBef>
            </a:pPr>
            <a:r>
              <a:rPr lang="es-ES" sz="2200" dirty="0"/>
              <a:t>RESULTADOS CCI– CAMPEONATO DE ESPAÑA</a:t>
            </a:r>
          </a:p>
          <a:p>
            <a:pPr marL="914400" lvl="2" indent="0">
              <a:lnSpc>
                <a:spcPct val="70000"/>
              </a:lnSpc>
              <a:spcBef>
                <a:spcPts val="1000"/>
              </a:spcBef>
              <a:buNone/>
            </a:pPr>
            <a:endParaRPr lang="es-ES" sz="2200" dirty="0"/>
          </a:p>
          <a:p>
            <a:pPr lvl="2">
              <a:lnSpc>
                <a:spcPct val="70000"/>
              </a:lnSpc>
              <a:spcBef>
                <a:spcPts val="1000"/>
              </a:spcBef>
            </a:pPr>
            <a:r>
              <a:rPr lang="es-ES" sz="2200" dirty="0"/>
              <a:t>ASISTENCIA A CLINICS Y COMPETICIONES DE SEGUIMIENTO</a:t>
            </a:r>
          </a:p>
          <a:p>
            <a:pPr marL="914400" lvl="2" indent="0">
              <a:lnSpc>
                <a:spcPct val="70000"/>
              </a:lnSpc>
              <a:spcBef>
                <a:spcPts val="1000"/>
              </a:spcBef>
              <a:buNone/>
            </a:pPr>
            <a:endParaRPr lang="es-ES" sz="2200" dirty="0"/>
          </a:p>
          <a:p>
            <a:pPr lvl="2">
              <a:lnSpc>
                <a:spcPct val="70000"/>
              </a:lnSpc>
              <a:spcBef>
                <a:spcPts val="1000"/>
              </a:spcBef>
            </a:pPr>
            <a:r>
              <a:rPr lang="es-ES" sz="2200" dirty="0"/>
              <a:t>PARTICIPACIÓN EN COMPETICIÓN ALTERNATIVA  CONSENSUADAS</a:t>
            </a:r>
          </a:p>
          <a:p>
            <a:pPr marL="914400" lvl="2" indent="0">
              <a:lnSpc>
                <a:spcPct val="70000"/>
              </a:lnSpc>
              <a:spcBef>
                <a:spcPts val="1000"/>
              </a:spcBef>
              <a:buNone/>
            </a:pPr>
            <a:endParaRPr lang="es-ES" sz="2200" dirty="0"/>
          </a:p>
          <a:p>
            <a:pPr lvl="2">
              <a:lnSpc>
                <a:spcPct val="70000"/>
              </a:lnSpc>
              <a:spcBef>
                <a:spcPts val="1000"/>
              </a:spcBef>
            </a:pPr>
            <a:r>
              <a:rPr lang="es-ES" sz="2200" dirty="0"/>
              <a:t>ACEPTACIÓN DE LOS DOCUMENTOS DE COMPROMISO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9209C4-F0C4-4C79-9FE1-489484FB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9304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4762" y="552694"/>
            <a:ext cx="7767808" cy="799452"/>
          </a:xfrm>
        </p:spPr>
        <p:txBody>
          <a:bodyPr>
            <a:normAutofit fontScale="90000"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 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1.3. PONIS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8617" y="20050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400" dirty="0"/>
          </a:p>
          <a:p>
            <a:r>
              <a:rPr lang="es-ES" sz="3200" dirty="0"/>
              <a:t>Consolidación de una base estable de participantes </a:t>
            </a:r>
          </a:p>
          <a:p>
            <a:pPr marL="457200" lvl="1" indent="0">
              <a:buNone/>
            </a:pPr>
            <a:r>
              <a:rPr lang="es-ES" sz="2800" dirty="0"/>
              <a:t>	</a:t>
            </a:r>
            <a:r>
              <a:rPr lang="es-ES" sz="2800" dirty="0">
                <a:solidFill>
                  <a:srgbClr val="00B0F0"/>
                </a:solidFill>
              </a:rPr>
              <a:t>Del PONI al CABALLO</a:t>
            </a:r>
          </a:p>
          <a:p>
            <a:r>
              <a:rPr lang="es-ES" sz="3200" dirty="0"/>
              <a:t>Continuar acercando el nivel nacional al internacional</a:t>
            </a:r>
          </a:p>
          <a:p>
            <a:pPr marL="457200" lvl="1" indent="0">
              <a:buNone/>
            </a:pPr>
            <a:endParaRPr lang="es-ES" sz="3200" dirty="0"/>
          </a:p>
          <a:p>
            <a:pPr marL="342900" lvl="1" indent="-342900"/>
            <a:r>
              <a:rPr lang="es-ES" sz="3200" dirty="0"/>
              <a:t>COMPETICIONES DE REFERENCIA</a:t>
            </a:r>
          </a:p>
          <a:p>
            <a:pPr marL="800100" lvl="2" indent="-342900"/>
            <a:r>
              <a:rPr lang="es-ES" sz="3200" dirty="0"/>
              <a:t>Campeonato de España 2025</a:t>
            </a:r>
          </a:p>
          <a:p>
            <a:pPr marL="800100" lvl="2" indent="-342900"/>
            <a:r>
              <a:rPr lang="es-ES" sz="3200" dirty="0"/>
              <a:t>CH-EU 28 de julio- 3 de agosto  </a:t>
            </a:r>
            <a:r>
              <a:rPr lang="es-ES" sz="3200" b="1" dirty="0"/>
              <a:t>Le </a:t>
            </a:r>
            <a:r>
              <a:rPr lang="es-ES" sz="3200" b="1" dirty="0" err="1"/>
              <a:t>Mans</a:t>
            </a:r>
            <a:r>
              <a:rPr lang="es-ES" sz="3200" b="1" dirty="0"/>
              <a:t> FRA</a:t>
            </a:r>
            <a:endParaRPr lang="es-ES" sz="3200" dirty="0"/>
          </a:p>
          <a:p>
            <a:pPr marL="457200" lvl="2" indent="0">
              <a:buNone/>
            </a:pPr>
            <a:endParaRPr lang="es-ES" dirty="0"/>
          </a:p>
          <a:p>
            <a:pPr marL="914400" lvl="2" indent="0">
              <a:buNone/>
            </a:pPr>
            <a:endParaRPr lang="es-ES" dirty="0"/>
          </a:p>
          <a:p>
            <a:pPr lvl="1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508CC9-264C-4603-8084-31E7EBA7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58405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08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4762" y="552694"/>
            <a:ext cx="7767808" cy="799452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 2.1 ACTIVIDAD NACIONAL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4991" y="181390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lvl="2"/>
            <a:endParaRPr lang="es-ES" dirty="0"/>
          </a:p>
          <a:p>
            <a:pPr lvl="1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508CC9-264C-4603-8084-31E7EBA7DF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CC107102-95F8-40EF-9D87-EF5DDDB47C9B}"/>
              </a:ext>
            </a:extLst>
          </p:cNvPr>
          <p:cNvSpPr txBox="1">
            <a:spLocks/>
          </p:cNvSpPr>
          <p:nvPr/>
        </p:nvSpPr>
        <p:spPr>
          <a:xfrm>
            <a:off x="1635364" y="1813902"/>
            <a:ext cx="8938602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400" dirty="0"/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s-ES" sz="2400" b="1" u="sng" dirty="0" err="1">
                <a:effectLst/>
                <a:ea typeface="Times New Roman" panose="02020603050405020304" pitchFamily="18" charset="0"/>
              </a:rPr>
              <a:t>Clinics</a:t>
            </a:r>
            <a:r>
              <a:rPr lang="es-ES" sz="2400" b="1" u="sng" dirty="0">
                <a:effectLst/>
                <a:ea typeface="Times New Roman" panose="02020603050405020304" pitchFamily="18" charset="0"/>
              </a:rPr>
              <a:t>;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 adecuación de los grupos a las fechas disponibles, tiempos de competicion/reposo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s-ES" sz="2400" b="1" u="sng" dirty="0">
                <a:effectLst/>
                <a:ea typeface="Times New Roman" panose="02020603050405020304" pitchFamily="18" charset="0"/>
              </a:rPr>
              <a:t>III Liga Nacional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 de CCE 2*, 3*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s-ES" sz="2400" b="1" u="sng" dirty="0">
                <a:effectLst/>
                <a:ea typeface="Times New Roman" panose="02020603050405020304" pitchFamily="18" charset="0"/>
              </a:rPr>
              <a:t>Nuevas sedes 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(</a:t>
            </a:r>
            <a:r>
              <a:rPr lang="es-ES" sz="2400" dirty="0" err="1">
                <a:effectLst/>
                <a:ea typeface="Times New Roman" panose="02020603050405020304" pitchFamily="18" charset="0"/>
              </a:rPr>
              <a:t>ie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 Andalucía /CEFR Navalmoral de la Mata / la </a:t>
            </a:r>
            <a:r>
              <a:rPr lang="es-ES" sz="2400" dirty="0" err="1">
                <a:effectLst/>
                <a:ea typeface="Times New Roman" panose="02020603050405020304" pitchFamily="18" charset="0"/>
              </a:rPr>
              <a:t>Cerdanya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)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s-ES" sz="2400" dirty="0">
                <a:effectLst/>
                <a:ea typeface="Times New Roman" panose="02020603050405020304" pitchFamily="18" charset="0"/>
              </a:rPr>
              <a:t>Ampliación de la </a:t>
            </a:r>
            <a:r>
              <a:rPr lang="es-ES" sz="2400" b="1" u="sng" dirty="0">
                <a:effectLst/>
                <a:ea typeface="Times New Roman" panose="02020603050405020304" pitchFamily="18" charset="0"/>
              </a:rPr>
              <a:t>base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 de practicantes para una pirámide sostenible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s-ES" sz="2400" dirty="0">
                <a:effectLst/>
                <a:ea typeface="Times New Roman" panose="02020603050405020304" pitchFamily="18" charset="0"/>
              </a:rPr>
              <a:t>Continuar ampliando el </a:t>
            </a:r>
            <a:r>
              <a:rPr lang="es-ES" sz="2400" b="1" u="sng" dirty="0">
                <a:effectLst/>
                <a:ea typeface="Times New Roman" panose="02020603050405020304" pitchFamily="18" charset="0"/>
              </a:rPr>
              <a:t>parque de obstáculos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 de XC y material de apoyo a la competición.  </a:t>
            </a:r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es-ES" sz="2400" dirty="0">
                <a:effectLst/>
                <a:ea typeface="Times New Roman" panose="02020603050405020304" pitchFamily="18" charset="0"/>
              </a:rPr>
              <a:t>A medio plazo celebración de un </a:t>
            </a:r>
            <a:r>
              <a:rPr lang="es-ES" sz="2400" b="1" u="sng" dirty="0">
                <a:effectLst/>
                <a:ea typeface="Times New Roman" panose="02020603050405020304" pitchFamily="18" charset="0"/>
              </a:rPr>
              <a:t>Campeonato de España de caballos jóvenes </a:t>
            </a:r>
            <a:r>
              <a:rPr lang="es-ES" sz="2400" dirty="0">
                <a:effectLst/>
                <a:ea typeface="Times New Roman" panose="02020603050405020304" pitchFamily="18" charset="0"/>
              </a:rPr>
              <a:t>en edades a determinar  </a:t>
            </a:r>
          </a:p>
          <a:p>
            <a:pPr marL="0" indent="0" algn="just">
              <a:buNone/>
            </a:pPr>
            <a:endParaRPr lang="es-E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029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35" y="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F94ABDC-72E8-4F9A-BBB3-50C8C3519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6485" y="388571"/>
            <a:ext cx="7895515" cy="1325563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3. ESTRUCTURA TÉCNICA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C13F0F-23F7-4AF5-8CAA-F4DE51596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	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3DEB15D8-1078-4BBA-8901-BC03F67C8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632822"/>
              </p:ext>
            </p:extLst>
          </p:nvPr>
        </p:nvGraphicFramePr>
        <p:xfrm>
          <a:off x="692727" y="1966180"/>
          <a:ext cx="9102202" cy="3540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597">
                  <a:extLst>
                    <a:ext uri="{9D8B030D-6E8A-4147-A177-3AD203B41FA5}">
                      <a16:colId xmlns:a16="http://schemas.microsoft.com/office/drawing/2014/main" val="3569178310"/>
                    </a:ext>
                  </a:extLst>
                </a:gridCol>
                <a:gridCol w="2664381">
                  <a:extLst>
                    <a:ext uri="{9D8B030D-6E8A-4147-A177-3AD203B41FA5}">
                      <a16:colId xmlns:a16="http://schemas.microsoft.com/office/drawing/2014/main" val="2790530352"/>
                    </a:ext>
                  </a:extLst>
                </a:gridCol>
                <a:gridCol w="2495375">
                  <a:extLst>
                    <a:ext uri="{9D8B030D-6E8A-4147-A177-3AD203B41FA5}">
                      <a16:colId xmlns:a16="http://schemas.microsoft.com/office/drawing/2014/main" val="3189600618"/>
                    </a:ext>
                  </a:extLst>
                </a:gridCol>
                <a:gridCol w="2489849">
                  <a:extLst>
                    <a:ext uri="{9D8B030D-6E8A-4147-A177-3AD203B41FA5}">
                      <a16:colId xmlns:a16="http://schemas.microsoft.com/office/drawing/2014/main" val="2130165423"/>
                    </a:ext>
                  </a:extLst>
                </a:gridCol>
              </a:tblGrid>
              <a:tr h="591930"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DISCIPLINA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PUESTOS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ADULTOS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MENORES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42082100"/>
                  </a:ext>
                </a:extLst>
              </a:tr>
              <a:tr h="681892">
                <a:tc rowSpan="5">
                  <a:txBody>
                    <a:bodyPr/>
                    <a:lstStyle/>
                    <a:p>
                      <a:pPr algn="l" fontAlgn="ctr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COMPLETO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TÉCNICA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Pedro Rey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22044785"/>
                  </a:ext>
                </a:extLst>
              </a:tr>
              <a:tr h="4512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JEFE DE EQUIPO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Pedro Rey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91400009"/>
                  </a:ext>
                </a:extLst>
              </a:tr>
              <a:tr h="6818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ENTRENADOR (doma)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Miguel Jordá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 determinar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08129772"/>
                  </a:ext>
                </a:extLst>
              </a:tr>
              <a:tr h="6818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ENTRENADOR (salto)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Luís Astolfi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 determinar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888626908"/>
                  </a:ext>
                </a:extLst>
              </a:tr>
              <a:tr h="451206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VETERINARIO</a:t>
                      </a:r>
                    </a:p>
                  </a:txBody>
                  <a:tcPr marL="7620" marR="7620" marT="7620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E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José Manuel Romero/María Castellanos</a:t>
                      </a:r>
                    </a:p>
                  </a:txBody>
                  <a:tcPr marL="7620" marR="7620" marT="762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E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994520791"/>
                  </a:ext>
                </a:extLst>
              </a:tr>
            </a:tbl>
          </a:graphicData>
        </a:graphic>
      </p:graphicFrame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9A4265F-FE90-4C8C-864A-70D12008C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15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3000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3 Imagen" descr="cce.jpg">
            <a:extLst>
              <a:ext uri="{FF2B5EF4-FFF2-40B4-BE49-F238E27FC236}">
                <a16:creationId xmlns:a16="http://schemas.microsoft.com/office/drawing/2014/main" id="{CA808F0F-82BC-7156-73A0-9B4E8B720C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19"/>
          <a:stretch/>
        </p:blipFill>
        <p:spPr>
          <a:xfrm>
            <a:off x="20" y="-317806"/>
            <a:ext cx="12191980" cy="6856718"/>
          </a:xfrm>
          <a:prstGeom prst="rect">
            <a:avLst/>
          </a:prstGeom>
        </p:spPr>
      </p:pic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9F1B0CB-31AE-3609-5501-8520B48C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F89CE16-0457-4BC7-AE30-A5E7ACD42C46}" type="slidenum">
              <a:rPr lang="en-US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B639582-6A4E-1E81-8BF6-84C817449B80}"/>
              </a:ext>
            </a:extLst>
          </p:cNvPr>
          <p:cNvSpPr txBox="1"/>
          <p:nvPr/>
        </p:nvSpPr>
        <p:spPr>
          <a:xfrm>
            <a:off x="5656203" y="1436575"/>
            <a:ext cx="616482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rgbClr val="00B050"/>
                </a:solidFill>
              </a:rPr>
              <a:t>ÍNDICE</a:t>
            </a: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08600DC-78FD-FE22-382A-72985A69846E}"/>
              </a:ext>
            </a:extLst>
          </p:cNvPr>
          <p:cNvSpPr txBox="1"/>
          <p:nvPr/>
        </p:nvSpPr>
        <p:spPr>
          <a:xfrm>
            <a:off x="966978" y="2383209"/>
            <a:ext cx="9229074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78180" indent="-457200" algn="just">
              <a:buAutoNum type="arabicPeriod"/>
            </a:pPr>
            <a:r>
              <a:rPr lang="es-ES" sz="2000" dirty="0">
                <a:ea typeface="Times New Roman" panose="02020603050405020304" pitchFamily="18" charset="0"/>
              </a:rPr>
              <a:t>COMPETICIÓN INTERNACIONAL</a:t>
            </a:r>
          </a:p>
          <a:p>
            <a:pPr marL="1592580" lvl="2" indent="-457200" algn="just">
              <a:buAutoNum type="arabicPeriod"/>
            </a:pPr>
            <a:r>
              <a:rPr lang="es-ES" sz="2000" dirty="0">
                <a:effectLst/>
                <a:ea typeface="Times New Roman" panose="02020603050405020304" pitchFamily="18" charset="0"/>
              </a:rPr>
              <a:t>ABS</a:t>
            </a:r>
            <a:r>
              <a:rPr lang="es-ES" sz="2000" dirty="0">
                <a:ea typeface="Times New Roman" panose="02020603050405020304" pitchFamily="18" charset="0"/>
              </a:rPr>
              <a:t>OLUTO </a:t>
            </a:r>
          </a:p>
          <a:p>
            <a:pPr marL="2049780" lvl="3" indent="-457200" algn="just">
              <a:buAutoNum type="arabicPeriod"/>
            </a:pPr>
            <a:r>
              <a:rPr lang="es-ES" sz="2000" dirty="0">
                <a:ea typeface="Times New Roman" panose="02020603050405020304" pitchFamily="18" charset="0"/>
              </a:rPr>
              <a:t>CAMPEONATO DE EUROPA </a:t>
            </a:r>
            <a:r>
              <a:rPr lang="es-ES" sz="2000" dirty="0"/>
              <a:t>BLENHEIM </a:t>
            </a:r>
          </a:p>
          <a:p>
            <a:pPr marL="2049780" lvl="3" indent="-457200" algn="just">
              <a:buAutoNum type="arabicPeriod"/>
            </a:pPr>
            <a:r>
              <a:rPr lang="es-ES" sz="2000" dirty="0">
                <a:ea typeface="Times New Roman" panose="02020603050405020304" pitchFamily="18" charset="0"/>
              </a:rPr>
              <a:t>OTRA COMPETICIÓN INTERNACIONAL</a:t>
            </a:r>
          </a:p>
          <a:p>
            <a:pPr marL="1592580" lvl="2" indent="-457200" algn="just">
              <a:buAutoNum type="arabicPeriod"/>
            </a:pPr>
            <a:r>
              <a:rPr lang="es-ES" sz="2000" dirty="0">
                <a:effectLst/>
                <a:ea typeface="Times New Roman" panose="02020603050405020304" pitchFamily="18" charset="0"/>
              </a:rPr>
              <a:t>MENORES Y JOVENES </a:t>
            </a:r>
          </a:p>
          <a:p>
            <a:pPr marL="2049780" lvl="3" indent="-457200" algn="just">
              <a:buAutoNum type="arabicPeriod"/>
            </a:pPr>
            <a:r>
              <a:rPr lang="es-ES" sz="2000" dirty="0">
                <a:ea typeface="Times New Roman" panose="02020603050405020304" pitchFamily="18" charset="0"/>
              </a:rPr>
              <a:t>COMPETICIÓN</a:t>
            </a:r>
          </a:p>
          <a:p>
            <a:pPr marL="2049780" lvl="3" indent="-457200" algn="just">
              <a:buAutoNum type="arabicPeriod"/>
            </a:pPr>
            <a:r>
              <a:rPr lang="es-ES" sz="2000" dirty="0">
                <a:effectLst/>
                <a:ea typeface="Times New Roman" panose="02020603050405020304" pitchFamily="18" charset="0"/>
              </a:rPr>
              <a:t>FORMACIÓN</a:t>
            </a:r>
          </a:p>
          <a:p>
            <a:pPr marL="1592580" lvl="2" indent="-457200" algn="just">
              <a:buAutoNum type="arabicPeriod"/>
            </a:pPr>
            <a:r>
              <a:rPr lang="es-ES" sz="2000" dirty="0">
                <a:effectLst/>
                <a:ea typeface="Times New Roman" panose="02020603050405020304" pitchFamily="18" charset="0"/>
              </a:rPr>
              <a:t>PONIS</a:t>
            </a:r>
          </a:p>
          <a:p>
            <a:pPr marL="1592580" lvl="3" indent="0" algn="just">
              <a:buNone/>
            </a:pPr>
            <a:endParaRPr lang="es-ES" sz="2000" dirty="0">
              <a:effectLst/>
              <a:ea typeface="Times New Roman" panose="02020603050405020304" pitchFamily="18" charset="0"/>
            </a:endParaRPr>
          </a:p>
          <a:p>
            <a:pPr marL="678180" indent="-457200" algn="just">
              <a:buAutoNum type="arabicPeriod"/>
            </a:pPr>
            <a:r>
              <a:rPr lang="es-ES" sz="2000" dirty="0">
                <a:ea typeface="Times New Roman" panose="02020603050405020304" pitchFamily="18" charset="0"/>
              </a:rPr>
              <a:t>COMPETICIÓN NACIONAL</a:t>
            </a:r>
          </a:p>
          <a:p>
            <a:pPr marL="1592580" lvl="2" indent="-457200" algn="just">
              <a:buAutoNum type="arabicPeriod"/>
            </a:pPr>
            <a:r>
              <a:rPr lang="es-ES" sz="2000" dirty="0">
                <a:effectLst/>
                <a:ea typeface="Times New Roman" panose="02020603050405020304" pitchFamily="18" charset="0"/>
              </a:rPr>
              <a:t>ACTIVIDAD NACIONAL </a:t>
            </a:r>
          </a:p>
          <a:p>
            <a:pPr marL="1135380" lvl="2" indent="0" algn="just">
              <a:buNone/>
            </a:pPr>
            <a:endParaRPr lang="es-ES" sz="2000" dirty="0">
              <a:ea typeface="Times New Roman" panose="02020603050405020304" pitchFamily="18" charset="0"/>
            </a:endParaRPr>
          </a:p>
          <a:p>
            <a:pPr marL="678180" indent="-457200" algn="just">
              <a:buAutoNum type="arabicPeriod"/>
            </a:pPr>
            <a:r>
              <a:rPr lang="es-ES" sz="2000" dirty="0">
                <a:effectLst/>
                <a:ea typeface="Times New Roman" panose="02020603050405020304" pitchFamily="18" charset="0"/>
              </a:rPr>
              <a:t>ESTRUCTURA TÉCNICA</a:t>
            </a:r>
          </a:p>
        </p:txBody>
      </p:sp>
    </p:spTree>
    <p:extLst>
      <p:ext uri="{BB962C8B-B14F-4D97-AF65-F5344CB8AC3E}">
        <p14:creationId xmlns:p14="http://schemas.microsoft.com/office/powerpoint/2010/main" val="4254060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9B1538-98ED-4C02-BF39-6C843C14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3438" y="365125"/>
            <a:ext cx="7850222" cy="1325563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1.1 ABSOLUTO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1.1.1 OBJETIVOS GENERALES</a:t>
            </a:r>
            <a:endParaRPr lang="es-ES" sz="3200" dirty="0">
              <a:solidFill>
                <a:srgbClr val="00B050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0FA07B-7E4B-4CA4-BA7A-067EB6A6D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9588" y="1847850"/>
            <a:ext cx="8778812" cy="4351338"/>
          </a:xfrm>
        </p:spPr>
        <p:txBody>
          <a:bodyPr>
            <a:normAutofit lnSpcReduction="10000"/>
          </a:bodyPr>
          <a:lstStyle/>
          <a:p>
            <a:endParaRPr lang="es-ES" sz="2900" dirty="0"/>
          </a:p>
          <a:p>
            <a:r>
              <a:rPr lang="es-ES" sz="2900" dirty="0"/>
              <a:t>LARGO PLAZO </a:t>
            </a:r>
          </a:p>
          <a:p>
            <a:pPr lvl="1"/>
            <a:r>
              <a:rPr lang="es-ES" sz="2900" dirty="0">
                <a:solidFill>
                  <a:srgbClr val="FF0000"/>
                </a:solidFill>
              </a:rPr>
              <a:t>JJ OO Los Angeles 2028</a:t>
            </a:r>
          </a:p>
          <a:p>
            <a:r>
              <a:rPr lang="es-ES" sz="2900" dirty="0"/>
              <a:t>MEDIO PLAZO Clasificación Olímpica JJ OO </a:t>
            </a:r>
          </a:p>
          <a:p>
            <a:pPr lvl="1"/>
            <a:r>
              <a:rPr lang="es-ES" sz="2900" dirty="0"/>
              <a:t>CH M 2026 </a:t>
            </a:r>
            <a:r>
              <a:rPr lang="es-ES" sz="2900" dirty="0" err="1">
                <a:solidFill>
                  <a:srgbClr val="FF0000"/>
                </a:solidFill>
              </a:rPr>
              <a:t>Aachen</a:t>
            </a:r>
            <a:endParaRPr lang="es-ES" sz="2900" dirty="0">
              <a:solidFill>
                <a:srgbClr val="FF0000"/>
              </a:solidFill>
            </a:endParaRPr>
          </a:p>
          <a:p>
            <a:pPr lvl="1"/>
            <a:r>
              <a:rPr lang="es-ES" sz="2900" dirty="0"/>
              <a:t>CH EU 2027</a:t>
            </a:r>
          </a:p>
          <a:p>
            <a:pPr lvl="1"/>
            <a:r>
              <a:rPr lang="es-ES" sz="2900" dirty="0">
                <a:solidFill>
                  <a:srgbClr val="FF0000"/>
                </a:solidFill>
              </a:rPr>
              <a:t>NATIONS CUP 2027</a:t>
            </a:r>
          </a:p>
          <a:p>
            <a:r>
              <a:rPr lang="es-ES" sz="2900" dirty="0"/>
              <a:t>CORTO PLAZO</a:t>
            </a:r>
          </a:p>
          <a:p>
            <a:pPr lvl="1"/>
            <a:r>
              <a:rPr lang="es-ES" sz="2900" dirty="0"/>
              <a:t>CH EU 2025;  BLENHEIM GBR 18-21 de </a:t>
            </a:r>
            <a:r>
              <a:rPr lang="es-ES" sz="2900" dirty="0" err="1"/>
              <a:t>sep</a:t>
            </a:r>
            <a:endParaRPr lang="es-ES" sz="2900" dirty="0"/>
          </a:p>
          <a:p>
            <a:endParaRPr lang="es-ES" sz="2900" dirty="0"/>
          </a:p>
          <a:p>
            <a:pPr lvl="1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6504409-12AA-4955-861A-3350293F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6437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9B1538-98ED-4C02-BF39-6C843C14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546" y="388571"/>
            <a:ext cx="7683752" cy="1325563"/>
          </a:xfrm>
        </p:spPr>
        <p:txBody>
          <a:bodyPr>
            <a:normAutofit fontScale="90000"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1.1 ABSOLUTO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1.1.2 GRUPOS DE TRABAJO. Criterios de formación</a:t>
            </a:r>
          </a:p>
        </p:txBody>
      </p:sp>
      <p:graphicFrame>
        <p:nvGraphicFramePr>
          <p:cNvPr id="9" name="Marcador de contenido 2">
            <a:extLst>
              <a:ext uri="{FF2B5EF4-FFF2-40B4-BE49-F238E27FC236}">
                <a16:creationId xmlns:a16="http://schemas.microsoft.com/office/drawing/2014/main" id="{9DF501D6-3D8C-46A7-B171-8FC66B1353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168969"/>
              </p:ext>
            </p:extLst>
          </p:nvPr>
        </p:nvGraphicFramePr>
        <p:xfrm>
          <a:off x="1626698" y="1914758"/>
          <a:ext cx="893860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2D41A0-C762-4503-B464-4BEF8893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4442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1654" y="447473"/>
            <a:ext cx="7633367" cy="1336714"/>
          </a:xfrm>
        </p:spPr>
        <p:txBody>
          <a:bodyPr>
            <a:normAutofit fontScale="90000"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1.1 ABSOLUTO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1.1.3 COMPETICIONES DE SEGUIMIENTO Y REFERENCIA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4187"/>
            <a:ext cx="10659579" cy="4772256"/>
          </a:xfrm>
        </p:spPr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endParaRPr lang="es-ES" sz="4600" b="1" dirty="0"/>
          </a:p>
          <a:p>
            <a:pPr marL="457200" lvl="1" indent="0">
              <a:buNone/>
            </a:pPr>
            <a:r>
              <a:rPr lang="es-ES" sz="4600" b="1" dirty="0"/>
              <a:t>CH EU 2025 </a:t>
            </a:r>
            <a:r>
              <a:rPr lang="es-ES" sz="4000" dirty="0"/>
              <a:t>BLENHEIM GBR 18-21 de </a:t>
            </a:r>
            <a:r>
              <a:rPr lang="es-ES" sz="4000" dirty="0" err="1"/>
              <a:t>sep</a:t>
            </a:r>
            <a:endParaRPr lang="es-ES" sz="4000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es-ES" sz="2900" dirty="0">
                <a:solidFill>
                  <a:srgbClr val="FF0000"/>
                </a:solidFill>
              </a:rPr>
              <a:t>No asigna plazas para los JJ OO 2028</a:t>
            </a:r>
          </a:p>
          <a:p>
            <a:pPr marL="457200" lvl="1" indent="0">
              <a:buNone/>
            </a:pPr>
            <a:endParaRPr lang="es-E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100" b="1" dirty="0"/>
              <a:t>SEGUIMIENTO; </a:t>
            </a:r>
            <a:r>
              <a:rPr lang="es-ES" sz="3100" dirty="0"/>
              <a:t>CCI 4* S y L</a:t>
            </a:r>
          </a:p>
          <a:p>
            <a:pPr lvl="2"/>
            <a:r>
              <a:rPr lang="es-ES" sz="3100" dirty="0"/>
              <a:t>Seguimiento personalizado de las programaciones deportivas de cada binomio.</a:t>
            </a:r>
          </a:p>
          <a:p>
            <a:pPr lvl="2"/>
            <a:r>
              <a:rPr lang="es-ES" sz="3100" dirty="0"/>
              <a:t>Jinetes en Inglaterra, Francia  y Alemania</a:t>
            </a:r>
          </a:p>
          <a:p>
            <a:pPr lvl="2"/>
            <a:r>
              <a:rPr lang="es-ES" sz="3100" dirty="0"/>
              <a:t>Campeonato de España 2025  </a:t>
            </a:r>
          </a:p>
          <a:p>
            <a:pPr marL="0" indent="0">
              <a:buNone/>
            </a:pPr>
            <a:endParaRPr lang="es-ES" sz="3100" b="1" dirty="0"/>
          </a:p>
          <a:p>
            <a:pPr marL="0" indent="0">
              <a:buNone/>
            </a:pPr>
            <a:r>
              <a:rPr lang="es-ES" sz="3100" b="1" dirty="0"/>
              <a:t>REFERENCIA; </a:t>
            </a:r>
          </a:p>
          <a:p>
            <a:pPr lvl="2"/>
            <a:r>
              <a:rPr lang="es-ES" sz="3100" dirty="0"/>
              <a:t>CCI 4* Jardy FRA 10-13 de julio </a:t>
            </a:r>
          </a:p>
          <a:p>
            <a:pPr marL="0" indent="0">
              <a:buNone/>
            </a:pPr>
            <a:endParaRPr lang="es-ES" sz="3100" b="1" dirty="0"/>
          </a:p>
          <a:p>
            <a:pPr marL="0" indent="0">
              <a:buNone/>
            </a:pPr>
            <a:r>
              <a:rPr lang="es-ES" sz="3100" b="1" dirty="0"/>
              <a:t>PREPARACIÓN; </a:t>
            </a:r>
          </a:p>
          <a:p>
            <a:pPr lvl="2"/>
            <a:r>
              <a:rPr lang="es-ES" sz="3100" dirty="0"/>
              <a:t>CCI 4^ </a:t>
            </a:r>
            <a:r>
              <a:rPr lang="es-ES" sz="3100" dirty="0" err="1"/>
              <a:t>Arville</a:t>
            </a:r>
            <a:r>
              <a:rPr lang="es-ES" sz="3100" dirty="0"/>
              <a:t>, BEL, 13-17 de </a:t>
            </a:r>
            <a:r>
              <a:rPr lang="es-ES" sz="3100" dirty="0" err="1"/>
              <a:t>ago</a:t>
            </a:r>
            <a:endParaRPr lang="es-ES" sz="3100" dirty="0"/>
          </a:p>
          <a:p>
            <a:pPr marL="457200" lvl="1" indent="0">
              <a:buNone/>
            </a:pPr>
            <a:endParaRPr lang="es-ES" sz="2800" dirty="0"/>
          </a:p>
          <a:p>
            <a:pPr marL="0" indent="0" algn="just">
              <a:buNone/>
            </a:pPr>
            <a:r>
              <a:rPr lang="es-ES" sz="1800" dirty="0">
                <a:effectLst/>
                <a:latin typeface="Verdana" panose="020B0604030504040204" pitchFamily="34" charset="0"/>
                <a:ea typeface="Calibri" panose="020F0502020204030204" pitchFamily="34" charset="0"/>
              </a:rPr>
              <a:t>	</a:t>
            </a:r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9209C4-F0C4-4C79-9FE1-489484FB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7239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155" y="136525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1654" y="447473"/>
            <a:ext cx="7633367" cy="1336714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1.1 ABSOLUTO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1.1.3 COMPETICIONES DE REFERENCIA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19209C4-F0C4-4C79-9FE1-489484FB3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86760FA-A521-4F5D-ADEC-1B4410F275D6}"/>
              </a:ext>
            </a:extLst>
          </p:cNvPr>
          <p:cNvSpPr txBox="1"/>
          <p:nvPr/>
        </p:nvSpPr>
        <p:spPr>
          <a:xfrm>
            <a:off x="4223208" y="2115127"/>
            <a:ext cx="4387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/>
              <a:t>PRINCIPALES FECHAS A CONSIDERAR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id="{46E2A3CE-8814-C993-BD33-7715DCE20F55}"/>
              </a:ext>
            </a:extLst>
          </p:cNvPr>
          <p:cNvGrpSpPr/>
          <p:nvPr/>
        </p:nvGrpSpPr>
        <p:grpSpPr>
          <a:xfrm>
            <a:off x="1355979" y="2755622"/>
            <a:ext cx="10121849" cy="2835412"/>
            <a:chOff x="1319942" y="2645858"/>
            <a:chExt cx="10121849" cy="2835412"/>
          </a:xfrm>
        </p:grpSpPr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38311BD4-D286-94C5-09D0-0ECC2DDBD60A}"/>
                </a:ext>
              </a:extLst>
            </p:cNvPr>
            <p:cNvSpPr/>
            <p:nvPr/>
          </p:nvSpPr>
          <p:spPr>
            <a:xfrm>
              <a:off x="1876498" y="2844598"/>
              <a:ext cx="4270614" cy="2583577"/>
            </a:xfrm>
            <a:custGeom>
              <a:avLst/>
              <a:gdLst>
                <a:gd name="connsiteX0" fmla="*/ 0 w 5811213"/>
                <a:gd name="connsiteY0" fmla="*/ 449577 h 2997183"/>
                <a:gd name="connsiteX1" fmla="*/ 4312622 w 5811213"/>
                <a:gd name="connsiteY1" fmla="*/ 449577 h 2997183"/>
                <a:gd name="connsiteX2" fmla="*/ 4312622 w 5811213"/>
                <a:gd name="connsiteY2" fmla="*/ 0 h 2997183"/>
                <a:gd name="connsiteX3" fmla="*/ 5811213 w 5811213"/>
                <a:gd name="connsiteY3" fmla="*/ 1498592 h 2997183"/>
                <a:gd name="connsiteX4" fmla="*/ 4312622 w 5811213"/>
                <a:gd name="connsiteY4" fmla="*/ 2997183 h 2997183"/>
                <a:gd name="connsiteX5" fmla="*/ 4312622 w 5811213"/>
                <a:gd name="connsiteY5" fmla="*/ 2547606 h 2997183"/>
                <a:gd name="connsiteX6" fmla="*/ 0 w 5811213"/>
                <a:gd name="connsiteY6" fmla="*/ 2547606 h 2997183"/>
                <a:gd name="connsiteX7" fmla="*/ 0 w 5811213"/>
                <a:gd name="connsiteY7" fmla="*/ 449577 h 2997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11213" h="2997183">
                  <a:moveTo>
                    <a:pt x="0" y="449577"/>
                  </a:moveTo>
                  <a:lnTo>
                    <a:pt x="4312622" y="449577"/>
                  </a:lnTo>
                  <a:lnTo>
                    <a:pt x="4312622" y="0"/>
                  </a:lnTo>
                  <a:lnTo>
                    <a:pt x="5811213" y="1498592"/>
                  </a:lnTo>
                  <a:lnTo>
                    <a:pt x="4312622" y="2997183"/>
                  </a:lnTo>
                  <a:lnTo>
                    <a:pt x="4312622" y="2547606"/>
                  </a:lnTo>
                  <a:lnTo>
                    <a:pt x="0" y="2547606"/>
                  </a:lnTo>
                  <a:lnTo>
                    <a:pt x="0" y="449577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93443" tIns="459737" rIns="1069335" bIns="459737" numCol="1" spcCol="1270" anchor="ctr" anchorCtr="0">
              <a:noAutofit/>
            </a:bodyPr>
            <a:lstStyle/>
            <a:p>
              <a:pPr algn="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600" kern="1200" dirty="0"/>
                <a:t>    </a:t>
              </a:r>
              <a:br>
                <a:rPr lang="es-ES" sz="1600" kern="1200" dirty="0"/>
              </a:br>
              <a:r>
                <a:rPr lang="es-ES" sz="1600" dirty="0"/>
                <a:t>Lista Larga CH EU 25</a:t>
              </a:r>
            </a:p>
            <a:p>
              <a:pPr marL="0" lvl="0" indent="0" algn="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s-ES" sz="1600" kern="1200" dirty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8FABB472-FCFF-09DD-46D8-D18654FD9F5A}"/>
                </a:ext>
              </a:extLst>
            </p:cNvPr>
            <p:cNvSpPr/>
            <p:nvPr/>
          </p:nvSpPr>
          <p:spPr>
            <a:xfrm>
              <a:off x="1319942" y="3386164"/>
              <a:ext cx="1659990" cy="1566868"/>
            </a:xfrm>
            <a:custGeom>
              <a:avLst/>
              <a:gdLst>
                <a:gd name="connsiteX0" fmla="*/ 0 w 1659990"/>
                <a:gd name="connsiteY0" fmla="*/ 783434 h 1566868"/>
                <a:gd name="connsiteX1" fmla="*/ 829995 w 1659990"/>
                <a:gd name="connsiteY1" fmla="*/ 0 h 1566868"/>
                <a:gd name="connsiteX2" fmla="*/ 1659990 w 1659990"/>
                <a:gd name="connsiteY2" fmla="*/ 783434 h 1566868"/>
                <a:gd name="connsiteX3" fmla="*/ 829995 w 1659990"/>
                <a:gd name="connsiteY3" fmla="*/ 1566868 h 1566868"/>
                <a:gd name="connsiteX4" fmla="*/ 0 w 1659990"/>
                <a:gd name="connsiteY4" fmla="*/ 783434 h 1566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9990" h="1566868">
                  <a:moveTo>
                    <a:pt x="0" y="783434"/>
                  </a:moveTo>
                  <a:cubicBezTo>
                    <a:pt x="0" y="350755"/>
                    <a:pt x="371601" y="0"/>
                    <a:pt x="829995" y="0"/>
                  </a:cubicBezTo>
                  <a:cubicBezTo>
                    <a:pt x="1288389" y="0"/>
                    <a:pt x="1659990" y="350755"/>
                    <a:pt x="1659990" y="783434"/>
                  </a:cubicBezTo>
                  <a:cubicBezTo>
                    <a:pt x="1659990" y="1216113"/>
                    <a:pt x="1288389" y="1566868"/>
                    <a:pt x="829995" y="1566868"/>
                  </a:cubicBezTo>
                  <a:cubicBezTo>
                    <a:pt x="371601" y="1566868"/>
                    <a:pt x="0" y="1216113"/>
                    <a:pt x="0" y="783434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1990" tIns="238353" rIns="251990" bIns="238353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kern="1200" dirty="0"/>
                <a:t>14 de julio</a:t>
              </a:r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8B0AD02F-FE35-E9C4-A198-221B208A5B27}"/>
                </a:ext>
              </a:extLst>
            </p:cNvPr>
            <p:cNvSpPr/>
            <p:nvPr/>
          </p:nvSpPr>
          <p:spPr>
            <a:xfrm>
              <a:off x="6844846" y="2645858"/>
              <a:ext cx="4596945" cy="2835412"/>
            </a:xfrm>
            <a:custGeom>
              <a:avLst/>
              <a:gdLst>
                <a:gd name="connsiteX0" fmla="*/ 0 w 4596945"/>
                <a:gd name="connsiteY0" fmla="*/ 425312 h 2835412"/>
                <a:gd name="connsiteX1" fmla="*/ 3179239 w 4596945"/>
                <a:gd name="connsiteY1" fmla="*/ 425312 h 2835412"/>
                <a:gd name="connsiteX2" fmla="*/ 3179239 w 4596945"/>
                <a:gd name="connsiteY2" fmla="*/ 0 h 2835412"/>
                <a:gd name="connsiteX3" fmla="*/ 4596945 w 4596945"/>
                <a:gd name="connsiteY3" fmla="*/ 1417706 h 2835412"/>
                <a:gd name="connsiteX4" fmla="*/ 3179239 w 4596945"/>
                <a:gd name="connsiteY4" fmla="*/ 2835412 h 2835412"/>
                <a:gd name="connsiteX5" fmla="*/ 3179239 w 4596945"/>
                <a:gd name="connsiteY5" fmla="*/ 2410100 h 2835412"/>
                <a:gd name="connsiteX6" fmla="*/ 0 w 4596945"/>
                <a:gd name="connsiteY6" fmla="*/ 2410100 h 2835412"/>
                <a:gd name="connsiteX7" fmla="*/ 0 w 4596945"/>
                <a:gd name="connsiteY7" fmla="*/ 425312 h 28354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596945" h="2835412">
                  <a:moveTo>
                    <a:pt x="0" y="425312"/>
                  </a:moveTo>
                  <a:lnTo>
                    <a:pt x="3179239" y="425312"/>
                  </a:lnTo>
                  <a:lnTo>
                    <a:pt x="3179239" y="0"/>
                  </a:lnTo>
                  <a:lnTo>
                    <a:pt x="4596945" y="1417706"/>
                  </a:lnTo>
                  <a:lnTo>
                    <a:pt x="3179239" y="2835412"/>
                  </a:lnTo>
                  <a:lnTo>
                    <a:pt x="3179239" y="2410100"/>
                  </a:lnTo>
                  <a:lnTo>
                    <a:pt x="0" y="2410100"/>
                  </a:lnTo>
                  <a:lnTo>
                    <a:pt x="0" y="425312"/>
                  </a:lnTo>
                  <a:close/>
                </a:path>
              </a:pathLst>
            </a:custGeom>
          </p:spPr>
          <p:style>
            <a:lnRef idx="2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lnRef>
            <a:fillRef idx="1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-849226"/>
                <a:satOff val="-75346"/>
                <a:lumOff val="-769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89876" tIns="435472" rIns="1012715" bIns="435472" numCol="1" spcCol="1270" anchor="ctr" anchorCtr="0">
              <a:noAutofit/>
            </a:bodyPr>
            <a:lstStyle/>
            <a:p>
              <a:pPr marL="0" lvl="0" indent="0" algn="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1600" kern="1200" dirty="0"/>
                <a:t>NOMINATIVAS CH EU 25</a:t>
              </a:r>
            </a:p>
          </p:txBody>
        </p:sp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036DE323-427B-69AD-85E5-91BE24D7C89B}"/>
                </a:ext>
              </a:extLst>
            </p:cNvPr>
            <p:cNvSpPr/>
            <p:nvPr/>
          </p:nvSpPr>
          <p:spPr>
            <a:xfrm>
              <a:off x="6177191" y="3258204"/>
              <a:ext cx="1689056" cy="1610720"/>
            </a:xfrm>
            <a:custGeom>
              <a:avLst/>
              <a:gdLst>
                <a:gd name="connsiteX0" fmla="*/ 0 w 1689056"/>
                <a:gd name="connsiteY0" fmla="*/ 805360 h 1610720"/>
                <a:gd name="connsiteX1" fmla="*/ 844528 w 1689056"/>
                <a:gd name="connsiteY1" fmla="*/ 0 h 1610720"/>
                <a:gd name="connsiteX2" fmla="*/ 1689056 w 1689056"/>
                <a:gd name="connsiteY2" fmla="*/ 805360 h 1610720"/>
                <a:gd name="connsiteX3" fmla="*/ 844528 w 1689056"/>
                <a:gd name="connsiteY3" fmla="*/ 1610720 h 1610720"/>
                <a:gd name="connsiteX4" fmla="*/ 0 w 1689056"/>
                <a:gd name="connsiteY4" fmla="*/ 805360 h 1610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9056" h="1610720">
                  <a:moveTo>
                    <a:pt x="0" y="805360"/>
                  </a:moveTo>
                  <a:cubicBezTo>
                    <a:pt x="0" y="360572"/>
                    <a:pt x="378108" y="0"/>
                    <a:pt x="844528" y="0"/>
                  </a:cubicBezTo>
                  <a:cubicBezTo>
                    <a:pt x="1310948" y="0"/>
                    <a:pt x="1689056" y="360572"/>
                    <a:pt x="1689056" y="805360"/>
                  </a:cubicBezTo>
                  <a:cubicBezTo>
                    <a:pt x="1689056" y="1250148"/>
                    <a:pt x="1310948" y="1610720"/>
                    <a:pt x="844528" y="1610720"/>
                  </a:cubicBezTo>
                  <a:cubicBezTo>
                    <a:pt x="378108" y="1610720"/>
                    <a:pt x="0" y="1250148"/>
                    <a:pt x="0" y="805360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0057" tIns="248584" rIns="260057" bIns="248584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ES" sz="2000" kern="1200" dirty="0"/>
                <a:t>19 agosto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19132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09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6823" y="458910"/>
            <a:ext cx="7734386" cy="1266460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1.1 ABSOLUTO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1.1.4 PROGRAMA DE INCENTIVOS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6303" y="2047753"/>
            <a:ext cx="10515600" cy="4351338"/>
          </a:xfrm>
        </p:spPr>
        <p:txBody>
          <a:bodyPr>
            <a:normAutofit/>
          </a:bodyPr>
          <a:lstStyle/>
          <a:p>
            <a:pPr lvl="1"/>
            <a:r>
              <a:rPr lang="es-ES" dirty="0"/>
              <a:t>PRIMAS POR RESULTADOS EN COMPETICIÓN</a:t>
            </a:r>
          </a:p>
          <a:p>
            <a:pPr marL="457200" lvl="1" indent="0">
              <a:buNone/>
            </a:pPr>
            <a:r>
              <a:rPr lang="es-ES" dirty="0"/>
              <a:t>Plan </a:t>
            </a:r>
            <a:r>
              <a:rPr lang="es-ES" sz="2400" dirty="0"/>
              <a:t>de ayudas a los jinetes/amazonas que obtengan los siguientes resultados en competiciones CCI 4* o superiores: </a:t>
            </a:r>
          </a:p>
          <a:p>
            <a:pPr marL="914400" lvl="2" indent="0">
              <a:buNone/>
            </a:pPr>
            <a:endParaRPr lang="es-ES" dirty="0"/>
          </a:p>
          <a:p>
            <a:pPr marL="914400" lvl="2" indent="0">
              <a:buNone/>
            </a:pPr>
            <a:endParaRPr lang="es-ES" dirty="0"/>
          </a:p>
          <a:p>
            <a:pPr lvl="1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55B6B2-BCB3-49BB-B0DD-063B5DDBB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7</a:t>
            </a:fld>
            <a:endParaRPr lang="es-ES"/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FF82160C-551F-4940-A587-30A2549BB0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323057"/>
              </p:ext>
            </p:extLst>
          </p:nvPr>
        </p:nvGraphicFramePr>
        <p:xfrm>
          <a:off x="2138767" y="3465122"/>
          <a:ext cx="7843434" cy="2468441"/>
        </p:xfrm>
        <a:graphic>
          <a:graphicData uri="http://schemas.openxmlformats.org/drawingml/2006/table">
            <a:tbl>
              <a:tblPr/>
              <a:tblGrid>
                <a:gridCol w="1420328">
                  <a:extLst>
                    <a:ext uri="{9D8B030D-6E8A-4147-A177-3AD203B41FA5}">
                      <a16:colId xmlns:a16="http://schemas.microsoft.com/office/drawing/2014/main" val="650025485"/>
                    </a:ext>
                  </a:extLst>
                </a:gridCol>
                <a:gridCol w="1095491">
                  <a:extLst>
                    <a:ext uri="{9D8B030D-6E8A-4147-A177-3AD203B41FA5}">
                      <a16:colId xmlns:a16="http://schemas.microsoft.com/office/drawing/2014/main" val="40179991"/>
                    </a:ext>
                  </a:extLst>
                </a:gridCol>
                <a:gridCol w="1663387">
                  <a:extLst>
                    <a:ext uri="{9D8B030D-6E8A-4147-A177-3AD203B41FA5}">
                      <a16:colId xmlns:a16="http://schemas.microsoft.com/office/drawing/2014/main" val="3978627720"/>
                    </a:ext>
                  </a:extLst>
                </a:gridCol>
                <a:gridCol w="968405">
                  <a:extLst>
                    <a:ext uri="{9D8B030D-6E8A-4147-A177-3AD203B41FA5}">
                      <a16:colId xmlns:a16="http://schemas.microsoft.com/office/drawing/2014/main" val="2547432367"/>
                    </a:ext>
                  </a:extLst>
                </a:gridCol>
                <a:gridCol w="1639832">
                  <a:extLst>
                    <a:ext uri="{9D8B030D-6E8A-4147-A177-3AD203B41FA5}">
                      <a16:colId xmlns:a16="http://schemas.microsoft.com/office/drawing/2014/main" val="2934798033"/>
                    </a:ext>
                  </a:extLst>
                </a:gridCol>
                <a:gridCol w="1055991">
                  <a:extLst>
                    <a:ext uri="{9D8B030D-6E8A-4147-A177-3AD203B41FA5}">
                      <a16:colId xmlns:a16="http://schemas.microsoft.com/office/drawing/2014/main" val="4042245522"/>
                    </a:ext>
                  </a:extLst>
                </a:gridCol>
              </a:tblGrid>
              <a:tr h="31114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s-ES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CCE. PRIMAS POR RESULTADOS EN CCIS Y CAMPEONATOS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25443"/>
                  </a:ext>
                </a:extLst>
              </a:tr>
              <a:tr h="592663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COMPETICIONES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CCI 4*S &lt;40 PTOS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CCI 4*L/&lt;42 PTOS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Clasificación JJOO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Finalista Individual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5247654"/>
                  </a:ext>
                </a:extLst>
              </a:tr>
              <a:tr h="52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Campeonatos / JJOO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    1.500 €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5.000 €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2.000 €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3903816"/>
                  </a:ext>
                </a:extLst>
              </a:tr>
              <a:tr h="52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NC FEI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1.000 €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    1.000 €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9142132"/>
                  </a:ext>
                </a:extLst>
              </a:tr>
              <a:tr h="5215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CCI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750 €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ES" sz="1600" b="0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                            1.000 €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s-E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248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82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C4268F6-2499-400B-A8A5-BD40DA4DC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3377" y="552693"/>
            <a:ext cx="7848623" cy="1325563"/>
          </a:xfrm>
        </p:spPr>
        <p:txBody>
          <a:bodyPr>
            <a:normAutofit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1.2 MENORES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1.2.1 OBJETIVOS GENERALES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0227912-7318-476E-A366-08FB1266A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2504" y="187825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s-ES" sz="2200" b="1" dirty="0"/>
              <a:t>LARGO PLAZO</a:t>
            </a:r>
          </a:p>
          <a:p>
            <a:pPr marL="914400" lvl="2" indent="0">
              <a:buNone/>
            </a:pPr>
            <a:r>
              <a:rPr lang="es-ES" sz="2200" dirty="0"/>
              <a:t>Preparar  y formar binomios para la alta competición y su integración en el equipo Adultos</a:t>
            </a:r>
          </a:p>
          <a:p>
            <a:pPr marL="914400" lvl="2" indent="0">
              <a:buNone/>
            </a:pPr>
            <a:r>
              <a:rPr lang="es-ES" sz="2200" dirty="0"/>
              <a:t>CCIO Juveniles y Jóvenes Jinetes en España</a:t>
            </a:r>
            <a:endParaRPr lang="es-ES" sz="2600" dirty="0"/>
          </a:p>
          <a:p>
            <a:endParaRPr lang="es-ES" sz="2200" b="1" dirty="0"/>
          </a:p>
          <a:p>
            <a:r>
              <a:rPr lang="es-ES" sz="2200" b="1" dirty="0"/>
              <a:t>MEDIO PLAZO</a:t>
            </a:r>
          </a:p>
          <a:p>
            <a:pPr marL="914400" lvl="2" indent="0">
              <a:buNone/>
            </a:pPr>
            <a:r>
              <a:rPr lang="es-ES" sz="2200" dirty="0"/>
              <a:t>Consolidar los resultados de las últimas temporadas </a:t>
            </a:r>
          </a:p>
          <a:p>
            <a:pPr marL="914400" lvl="2" indent="0">
              <a:buNone/>
            </a:pPr>
            <a:r>
              <a:rPr lang="es-ES" sz="2200" dirty="0"/>
              <a:t>Seguimiento especial a los binomios que cambian de categoría. </a:t>
            </a:r>
          </a:p>
          <a:p>
            <a:pPr marL="0" indent="0">
              <a:buNone/>
            </a:pPr>
            <a:endParaRPr lang="es-ES" sz="2200" dirty="0"/>
          </a:p>
          <a:p>
            <a:r>
              <a:rPr lang="es-ES" sz="2200" b="1" dirty="0"/>
              <a:t>CORTO PLAZO</a:t>
            </a:r>
            <a:endParaRPr lang="es-ES" sz="2200" dirty="0"/>
          </a:p>
          <a:p>
            <a:pPr marL="0" indent="0">
              <a:buNone/>
            </a:pPr>
            <a:r>
              <a:rPr lang="es-ES" sz="2200" dirty="0"/>
              <a:t>	Campeonatos de Europa menores 2025</a:t>
            </a:r>
            <a:endParaRPr lang="es-ES" sz="2600" dirty="0"/>
          </a:p>
          <a:p>
            <a:pPr marL="0" indent="0">
              <a:buNone/>
            </a:pPr>
            <a:r>
              <a:rPr lang="es-ES" sz="2200" dirty="0"/>
              <a:t>	</a:t>
            </a:r>
            <a:r>
              <a:rPr lang="es-ES" sz="2200" b="1" dirty="0"/>
              <a:t>CH EU J –JJ  </a:t>
            </a:r>
            <a:r>
              <a:rPr lang="es-ES" sz="2200" dirty="0"/>
              <a:t>20-24 de agosto </a:t>
            </a:r>
            <a:r>
              <a:rPr lang="es-ES" sz="2200" b="1" dirty="0" err="1"/>
              <a:t>Strzegom</a:t>
            </a:r>
            <a:r>
              <a:rPr lang="es-ES" sz="2200" b="1" dirty="0"/>
              <a:t>, POL</a:t>
            </a:r>
          </a:p>
          <a:p>
            <a:pPr marL="0" indent="0">
              <a:buNone/>
            </a:pPr>
            <a:r>
              <a:rPr lang="es-ES" sz="2200" dirty="0"/>
              <a:t>	</a:t>
            </a:r>
            <a:r>
              <a:rPr lang="es-ES" sz="2200" b="1" dirty="0"/>
              <a:t>CH EU ponis </a:t>
            </a:r>
            <a:r>
              <a:rPr lang="es-ES" sz="2200" dirty="0"/>
              <a:t>28 de julio- 3 de agosto  </a:t>
            </a:r>
            <a:r>
              <a:rPr lang="es-ES" sz="2200" b="1" dirty="0"/>
              <a:t>Le </a:t>
            </a:r>
            <a:r>
              <a:rPr lang="es-ES" sz="2200" b="1" dirty="0" err="1"/>
              <a:t>Mans</a:t>
            </a:r>
            <a:r>
              <a:rPr lang="es-ES" sz="2200" b="1" dirty="0"/>
              <a:t>, FRA</a:t>
            </a:r>
            <a:r>
              <a:rPr lang="es-ES" sz="2400" dirty="0"/>
              <a:t>	</a:t>
            </a:r>
          </a:p>
          <a:p>
            <a:pPr lvl="1"/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3377F4D-D680-43A2-97A0-0EF0184A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2700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17" y="0"/>
            <a:ext cx="12177565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19B1538-98ED-4C02-BF39-6C843C14A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8546" y="388571"/>
            <a:ext cx="7683752" cy="1325563"/>
          </a:xfrm>
        </p:spPr>
        <p:txBody>
          <a:bodyPr>
            <a:normAutofit fontScale="90000"/>
          </a:bodyPr>
          <a:lstStyle/>
          <a:p>
            <a:r>
              <a:rPr lang="es-ES" sz="3200" b="1" dirty="0">
                <a:solidFill>
                  <a:srgbClr val="00B050"/>
                </a:solidFill>
              </a:rPr>
              <a:t>1.2 MENORES INTERNACIONAL</a:t>
            </a:r>
            <a:br>
              <a:rPr lang="es-ES" sz="3200" b="1" dirty="0">
                <a:solidFill>
                  <a:srgbClr val="00B050"/>
                </a:solidFill>
              </a:rPr>
            </a:br>
            <a:r>
              <a:rPr lang="es-ES" sz="3200" b="1" dirty="0">
                <a:solidFill>
                  <a:srgbClr val="00B050"/>
                </a:solidFill>
              </a:rPr>
              <a:t>1.2.2 GRUPOS DE TRABAJO. Criterios de formación</a:t>
            </a:r>
          </a:p>
        </p:txBody>
      </p:sp>
      <p:graphicFrame>
        <p:nvGraphicFramePr>
          <p:cNvPr id="7" name="Marcador de contenido 2">
            <a:extLst>
              <a:ext uri="{FF2B5EF4-FFF2-40B4-BE49-F238E27FC236}">
                <a16:creationId xmlns:a16="http://schemas.microsoft.com/office/drawing/2014/main" id="{C13E3336-9497-4AF0-8B4E-7D4F32080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490278"/>
              </p:ext>
            </p:extLst>
          </p:nvPr>
        </p:nvGraphicFramePr>
        <p:xfrm>
          <a:off x="1371893" y="1859573"/>
          <a:ext cx="8938602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82D41A0-C762-4503-B464-4BEF8893E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9CE16-0457-4BC7-AE30-A5E7ACD42C46}" type="slidenum">
              <a:rPr lang="es-ES" smtClean="0"/>
              <a:pPr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32602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0B82B3F9978C2441B0AD130B846E5D70" ma:contentTypeVersion="15" ma:contentTypeDescription="Crear nuevo documento." ma:contentTypeScope="" ma:versionID="62cbaba499d0201b5095da8db82287b6">
  <xsd:schema xmlns:xsd="http://www.w3.org/2001/XMLSchema" xmlns:xs="http://www.w3.org/2001/XMLSchema" xmlns:p="http://schemas.microsoft.com/office/2006/metadata/properties" xmlns:ns2="31b0eccd-e232-414f-883f-a805b69dbc7b" xmlns:ns3="1ca53987-98ba-43c0-9bd6-b02762d3dced" targetNamespace="http://schemas.microsoft.com/office/2006/metadata/properties" ma:root="true" ma:fieldsID="1984b002ae3e159181313a309caa9531" ns2:_="" ns3:_="">
    <xsd:import namespace="31b0eccd-e232-414f-883f-a805b69dbc7b"/>
    <xsd:import namespace="1ca53987-98ba-43c0-9bd6-b02762d3dc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b0eccd-e232-414f-883f-a805b69dbc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Etiquetas de imagen" ma:readOnly="false" ma:fieldId="{5cf76f15-5ced-4ddc-b409-7134ff3c332f}" ma:taxonomyMulti="true" ma:sspId="78c0795f-9d64-4580-9d05-b0d7dc5141d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a53987-98ba-43c0-9bd6-b02762d3dced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ac6d77b-bbf8-499c-9e21-ad4bcee197a8}" ma:internalName="TaxCatchAll" ma:showField="CatchAllData" ma:web="1ca53987-98ba-43c0-9bd6-b02762d3dce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b0eccd-e232-414f-883f-a805b69dbc7b">
      <Terms xmlns="http://schemas.microsoft.com/office/infopath/2007/PartnerControls"/>
    </lcf76f155ced4ddcb4097134ff3c332f>
    <TaxCatchAll xmlns="1ca53987-98ba-43c0-9bd6-b02762d3dced" xsi:nil="true"/>
  </documentManagement>
</p:properties>
</file>

<file path=customXml/itemProps1.xml><?xml version="1.0" encoding="utf-8"?>
<ds:datastoreItem xmlns:ds="http://schemas.openxmlformats.org/officeDocument/2006/customXml" ds:itemID="{E9D74491-ED9E-4352-9A14-3EC8BE17CF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AD9732C-D33A-46E4-9C04-CD272E8927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b0eccd-e232-414f-883f-a805b69dbc7b"/>
    <ds:schemaRef ds:uri="1ca53987-98ba-43c0-9bd6-b02762d3dc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34289E-318E-458B-8B2D-D3C5D11D333F}">
  <ds:schemaRefs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1b8e73c-7958-46ad-b7b0-f55854bf8708"/>
    <ds:schemaRef ds:uri="http://purl.org/dc/elements/1.1/"/>
    <ds:schemaRef ds:uri="http://schemas.microsoft.com/office/2006/metadata/properties"/>
    <ds:schemaRef ds:uri="http://purl.org/dc/dcmitype/"/>
    <ds:schemaRef ds:uri="31b0eccd-e232-414f-883f-a805b69dbc7b"/>
    <ds:schemaRef ds:uri="1ca53987-98ba-43c0-9bd6-b02762d3dce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15575</TotalTime>
  <Words>722</Words>
  <Application>Microsoft Office PowerPoint</Application>
  <PresentationFormat>Panorámica</PresentationFormat>
  <Paragraphs>171</Paragraphs>
  <Slides>15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Verdana</vt:lpstr>
      <vt:lpstr>Tema de Office</vt:lpstr>
      <vt:lpstr>PLAN DEPORTIVO 2025</vt:lpstr>
      <vt:lpstr>Presentación de PowerPoint</vt:lpstr>
      <vt:lpstr>1.1 ABSOLUTO INTERNACIONAL 1.1.1 OBJETIVOS GENERALES</vt:lpstr>
      <vt:lpstr>1.1 ABSOLUTO INTERNACIONAL 1.1.2 GRUPOS DE TRABAJO. Criterios de formación</vt:lpstr>
      <vt:lpstr>1.1 ABSOLUTO INTERNACIONAL 1.1.3 COMPETICIONES DE SEGUIMIENTO Y REFERENCIA</vt:lpstr>
      <vt:lpstr>1.1 ABSOLUTO INTERNACIONAL 1.1.3 COMPETICIONES DE REFERENCIA</vt:lpstr>
      <vt:lpstr>1.1 ABSOLUTO INTERNACIONAL 1.1.4 PROGRAMA DE INCENTIVOS</vt:lpstr>
      <vt:lpstr>1.2 MENORES INTERNACIONAL 1.2.1 OBJETIVOS GENERALES</vt:lpstr>
      <vt:lpstr>1.2 MENORES INTERNACIONAL 1.2.2 GRUPOS DE TRABAJO. Criterios de formación</vt:lpstr>
      <vt:lpstr>1.2 MENORES INTERNACIONAL 1.2.3 COMPETICIONES DE REFERENCIA</vt:lpstr>
      <vt:lpstr>1.2  MENORES INTERNACIONAL 1.2.5 COMPETICIONES DE REFERENCIA</vt:lpstr>
      <vt:lpstr>1.2 MENORES INTERNACIONAL 1.2.6 CRITERIOS DE SELECCIÓN</vt:lpstr>
      <vt:lpstr>  1.3. PONIS</vt:lpstr>
      <vt:lpstr> 2.1 ACTIVIDAD NACIONAL</vt:lpstr>
      <vt:lpstr>3. ESTRUCTURA TÉCNICA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Venancio García Ovies</dc:creator>
  <cp:lastModifiedBy>Venancio García Ovies</cp:lastModifiedBy>
  <cp:revision>38</cp:revision>
  <cp:lastPrinted>2022-03-14T12:06:43Z</cp:lastPrinted>
  <dcterms:created xsi:type="dcterms:W3CDTF">2020-11-19T14:48:01Z</dcterms:created>
  <dcterms:modified xsi:type="dcterms:W3CDTF">2025-03-25T08:18:48Z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0x0101000B82B3F9978C2441B0AD130B846E5D70</vt:lpwstr>
  </property>
</Properties>
</file>