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302" r:id="rId6"/>
    <p:sldId id="257" r:id="rId7"/>
    <p:sldId id="258" r:id="rId8"/>
    <p:sldId id="282" r:id="rId9"/>
    <p:sldId id="283" r:id="rId10"/>
    <p:sldId id="301" r:id="rId11"/>
    <p:sldId id="281" r:id="rId12"/>
    <p:sldId id="284" r:id="rId13"/>
    <p:sldId id="285" r:id="rId14"/>
    <p:sldId id="299" r:id="rId15"/>
    <p:sldId id="300" r:id="rId16"/>
    <p:sldId id="287" r:id="rId17"/>
    <p:sldId id="297" r:id="rId18"/>
    <p:sldId id="290" r:id="rId19"/>
    <p:sldId id="291" r:id="rId20"/>
    <p:sldId id="303" r:id="rId21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5EC5568C-64DD-444F-B5C8-57E74BBF3286}">
          <p14:sldIdLst>
            <p14:sldId id="256"/>
            <p14:sldId id="302"/>
            <p14:sldId id="257"/>
          </p14:sldIdLst>
        </p14:section>
        <p14:section name="Sección sin título" id="{C8783396-57A3-460B-BDF5-5FAC66005B66}">
          <p14:sldIdLst>
            <p14:sldId id="258"/>
            <p14:sldId id="282"/>
            <p14:sldId id="283"/>
            <p14:sldId id="301"/>
            <p14:sldId id="281"/>
            <p14:sldId id="284"/>
            <p14:sldId id="285"/>
            <p14:sldId id="299"/>
            <p14:sldId id="300"/>
            <p14:sldId id="287"/>
            <p14:sldId id="297"/>
            <p14:sldId id="290"/>
            <p14:sldId id="291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5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B98EA-606A-4921-9DB0-686CB5C36AA5}" type="datetimeFigureOut">
              <a:rPr lang="es-ES" smtClean="0"/>
              <a:pPr/>
              <a:t>20/03/2025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26B99-8839-4B4F-9C5B-4C9C769F8D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921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E3973-E285-4F72-9753-3A3B1D437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368AE1-2663-47A6-A407-8B5017F34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049F0B-C748-4A82-B338-292BD738C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648E-C436-463C-944F-00664F83351E}" type="datetime1">
              <a:rPr lang="es-ES" smtClean="0"/>
              <a:pPr/>
              <a:t>20/03/2025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B80F5-5645-4A1E-B908-F8598A44F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ADA0CA-4D88-4430-8E54-ED52FDDE7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229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36AC9-1877-4F4D-8156-0A8CEEB3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84AD31-F9F4-4921-AC20-E12F7E01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630077-B8AB-4AD8-952A-99C9A80F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4029-14ED-4E47-8789-A14CF2EE0BF5}" type="datetime1">
              <a:rPr lang="es-ES" smtClean="0"/>
              <a:pPr/>
              <a:t>20/03/2025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3A4A22-15A2-46CA-9F06-E0449EA0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B86966-B091-4EF0-960C-322FE5B8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260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55B037-D28D-4707-97F9-5454A81E1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887CF7-DBEF-4C01-A8A7-53803732A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4CE415-CFBC-4E42-9D7F-9A3A9262E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FCB-86B6-4F36-A75B-96AB07D84D47}" type="datetime1">
              <a:rPr lang="es-ES" smtClean="0"/>
              <a:pPr/>
              <a:t>20/03/2025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BFC851-1EBF-4DA7-B796-A823B7DD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8D98DC-EB6E-439A-AFDF-8C22AF6FD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97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5A3A82-3911-4837-ADAD-A8BADA385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AA558C-CA34-42D0-A88C-7CB362824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E7163A-4FEC-4CE1-B6A4-66CF42975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C4DC-B55F-4359-AF9A-A973413E8CDC}" type="datetime1">
              <a:rPr lang="es-ES" smtClean="0"/>
              <a:pPr/>
              <a:t>20/03/2025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288BEE-B3EB-4A3F-9F29-00FAD356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561099-E62E-44F6-944C-6DE3CBE50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299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493B-580D-4C8E-A5E0-C1D31347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0C6568-EC88-4E7A-871D-93FAD8792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29BAC1-EE7F-4DA8-9E5D-1BA0D6A5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7EB-EC8F-432F-A98B-ACE8D63B9761}" type="datetime1">
              <a:rPr lang="es-ES" smtClean="0"/>
              <a:pPr/>
              <a:t>20/03/2025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54E229-32D6-4C61-9FEE-4CDC9BFB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96C7C6-C43F-4075-8E16-8607719BB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98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DA939-92EA-40C1-BB40-EEC7581D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BE09F7-F824-4BBE-BAC9-ACDD5C735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DEB96A-31DF-4D43-80DC-1EA11284C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ED9D45-5D05-42D0-94D6-D17DF3965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9A0B-FEC9-47EB-958B-F498556CB26B}" type="datetime1">
              <a:rPr lang="es-ES" smtClean="0"/>
              <a:pPr/>
              <a:t>20/03/2025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1BD235-30F2-4EDB-AE7A-69A0D9825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FB66C4-0EE5-4406-8056-6E0A25F65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03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0B6D4-3A34-45A6-B38F-4858DB0E4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EE5AE2-E682-47C8-9FB9-61EBA017B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5C1E11-6D35-47AA-AA62-05220AB29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21BA78-9F98-4DE0-AB9B-348814320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39AAD82-BBA8-41DF-879A-EFB11221EB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46319D-E926-4CD3-9E15-753CD047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C35A-C6A8-4B7E-A90C-E73A9BF378C1}" type="datetime1">
              <a:rPr lang="es-ES" smtClean="0"/>
              <a:pPr/>
              <a:t>20/03/2025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40DAFFC-86EE-4B3C-84BD-A85F3BB7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A962DC-6C9B-4A3E-A4C8-86DBC40A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30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C2333-866A-492A-BFCA-26F8DEB2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509FFC-C3A7-40EC-8D1D-9A233788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C3F8-8132-4D39-9D39-8C033EDF8492}" type="datetime1">
              <a:rPr lang="es-ES" smtClean="0"/>
              <a:pPr/>
              <a:t>20/03/2025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0B402D-B756-4597-9BF1-043DD907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AE7050-7F79-4FEC-996F-497265D73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34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25BAB8C-36F0-4ECD-BAC2-22907E63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5EF0-64BE-4B4F-BA79-6B982399807F}" type="datetime1">
              <a:rPr lang="es-ES" smtClean="0"/>
              <a:pPr/>
              <a:t>20/03/2025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9713C9-F40F-484A-80A3-6F260BC8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3539AB-B5CB-4784-B3E5-1F0AF99B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129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F1A6D-9C72-4AF9-A422-A4A37F79C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E690CA-B630-4D24-9D23-5DA25A4D1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DC9E43-E3EA-4FA5-BCB3-F25A6584C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EC3D7E-C0D0-4DAB-9ED6-2CB859B8C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2828-D3C1-4AB0-9975-A90F2A7827AA}" type="datetime1">
              <a:rPr lang="es-ES" smtClean="0"/>
              <a:pPr/>
              <a:t>20/03/2025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7EB97F-4777-439A-AA53-0CD07648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B11764-B29A-4FCD-A438-EBC23F24B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10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6B009-1555-4054-B364-360EDA02C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F72916A-37D2-49E0-9062-A4E48D554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E544EF-90F3-47CA-9201-93F115CB2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0F9941-3BAA-4000-8565-4FE88DC8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0AD0-DA0A-4C47-8D4D-31FE47FC2B99}" type="datetime1">
              <a:rPr lang="es-ES" smtClean="0"/>
              <a:pPr/>
              <a:t>20/03/2025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15B5AB-9A25-4107-BB86-29C46D1E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4A3B75-0A5D-4ED3-8B88-DBD26EE79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07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E3A58F-C91C-46A0-B559-0A1816C2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1E396E-33AE-463B-9BDD-ECF5AC835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C681AE-0AAB-4CE8-8980-F5F8F278B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AAC22-4414-4EA8-B471-41E6C0CA3442}" type="datetime1">
              <a:rPr lang="es-ES" smtClean="0"/>
              <a:pPr/>
              <a:t>20/03/2025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F31D22-860F-4011-BED9-A88E1EDC5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7011B8-9615-4E49-BFB2-7376BB9DE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94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 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5" y="-136525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CB26EC1-B063-4F71-A5C0-6744C4F50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6259" y="824753"/>
            <a:ext cx="4580965" cy="1661636"/>
          </a:xfrm>
        </p:spPr>
        <p:txBody>
          <a:bodyPr>
            <a:normAutofit/>
          </a:bodyPr>
          <a:lstStyle/>
          <a:p>
            <a:r>
              <a:rPr lang="es-ES" sz="3200" b="1" dirty="0"/>
              <a:t>PLAN DEPORTIVO 2025</a:t>
            </a:r>
            <a:br>
              <a:rPr lang="es-ES" sz="3200" b="1" dirty="0"/>
            </a:br>
            <a:r>
              <a:rPr lang="es-ES" sz="3200" b="1" dirty="0"/>
              <a:t>RAID</a:t>
            </a:r>
            <a:br>
              <a:rPr lang="es-ES" sz="3200" b="1" dirty="0"/>
            </a:br>
            <a:endParaRPr lang="es-ES" sz="3200" b="1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EF66933-1552-472F-9A87-4FF8A6E6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606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36525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377" y="365125"/>
            <a:ext cx="7848623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1.2 MENORES INTERNACIONAL. </a:t>
            </a:r>
            <a:br>
              <a:rPr lang="es-ES" sz="3200" b="1" dirty="0">
                <a:solidFill>
                  <a:srgbClr val="FF0000"/>
                </a:solidFill>
              </a:rPr>
            </a:br>
            <a:r>
              <a:rPr lang="es-ES" sz="3200" b="1" dirty="0">
                <a:solidFill>
                  <a:srgbClr val="FF0000"/>
                </a:solidFill>
              </a:rPr>
              <a:t>1.2.3 COMPETICIONES DE REFERENCIA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965" y="1690688"/>
            <a:ext cx="9506162" cy="4802187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endParaRPr lang="es-ES" sz="2900" dirty="0"/>
          </a:p>
          <a:p>
            <a:pPr lvl="1"/>
            <a:endParaRPr lang="es-ES" sz="2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315444-8BEA-4665-84E1-226CCB73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AEA1C3-F608-47C9-A2F3-5C0AB1E5A574}"/>
              </a:ext>
            </a:extLst>
          </p:cNvPr>
          <p:cNvSpPr txBox="1"/>
          <p:nvPr/>
        </p:nvSpPr>
        <p:spPr>
          <a:xfrm>
            <a:off x="1209965" y="1690688"/>
            <a:ext cx="9772071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Competiciones y pruebas de marzo a junio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CEIYJ2* Marzo - </a:t>
            </a:r>
            <a:r>
              <a:rPr lang="es-ES" sz="2400" dirty="0" err="1"/>
              <a:t>Tordera</a:t>
            </a:r>
            <a:r>
              <a:rPr lang="es-ES" sz="2400" dirty="0"/>
              <a:t>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CEIYJ2* Abril - Campeonato de España - </a:t>
            </a:r>
            <a:r>
              <a:rPr lang="es-ES" sz="2400" dirty="0" err="1"/>
              <a:t>Ademuz</a:t>
            </a:r>
            <a:r>
              <a:rPr lang="es-ES" sz="2400" dirty="0"/>
              <a:t>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CEIYJ2* Mayo - </a:t>
            </a:r>
            <a:r>
              <a:rPr lang="es-ES" sz="2400" dirty="0" err="1"/>
              <a:t>Olost</a:t>
            </a:r>
            <a:r>
              <a:rPr lang="es-ES" sz="2400" dirty="0"/>
              <a:t>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Junio – Posible prueba por determinar.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Pruebas de preselección, preparación y entrenamientos de julio a septiembre.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Campeonato del Mundo 2025 CEIYJ2* 120 km - </a:t>
            </a:r>
            <a:r>
              <a:rPr lang="es-ES" sz="2400" dirty="0" err="1"/>
              <a:t>Buftea</a:t>
            </a:r>
            <a:r>
              <a:rPr lang="es-ES" sz="2400" dirty="0"/>
              <a:t>, Rumania, septiembre 2025.</a:t>
            </a:r>
          </a:p>
        </p:txBody>
      </p:sp>
    </p:spTree>
    <p:extLst>
      <p:ext uri="{BB962C8B-B14F-4D97-AF65-F5344CB8AC3E}">
        <p14:creationId xmlns:p14="http://schemas.microsoft.com/office/powerpoint/2010/main" val="1427745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377" y="365125"/>
            <a:ext cx="7848623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1.2 MENORES INTERNACIONAL. </a:t>
            </a:r>
            <a:br>
              <a:rPr lang="es-ES" sz="3200" b="1" dirty="0">
                <a:solidFill>
                  <a:srgbClr val="FF0000"/>
                </a:solidFill>
              </a:rPr>
            </a:br>
            <a:r>
              <a:rPr lang="es-ES" sz="3200" b="1" dirty="0">
                <a:solidFill>
                  <a:srgbClr val="FF0000"/>
                </a:solidFill>
              </a:rPr>
              <a:t>1.2.4 CRITERIOS DE SELECCIÓN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701" y="2055813"/>
            <a:ext cx="9506162" cy="2840971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endParaRPr lang="es-ES" sz="2900" dirty="0"/>
          </a:p>
          <a:p>
            <a:pPr lvl="1"/>
            <a:endParaRPr lang="es-ES" sz="2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315444-8BEA-4665-84E1-226CCB73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AEA1C3-F608-47C9-A2F3-5C0AB1E5A574}"/>
              </a:ext>
            </a:extLst>
          </p:cNvPr>
          <p:cNvSpPr txBox="1"/>
          <p:nvPr/>
        </p:nvSpPr>
        <p:spPr>
          <a:xfrm>
            <a:off x="954470" y="2167717"/>
            <a:ext cx="105562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Requisitos FEI</a:t>
            </a:r>
          </a:p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Presentación del plan deportivo del jinete (obligatorio).</a:t>
            </a:r>
          </a:p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Aceptación de documentos de compromiso.</a:t>
            </a:r>
          </a:p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Participación en entrenamientos y pruebas de preselección y selección.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828777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1151" y="531565"/>
            <a:ext cx="3289449" cy="1282606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2.1 PONIS. </a:t>
            </a:r>
            <a:br>
              <a:rPr lang="es-ES" sz="3200" b="1" dirty="0">
                <a:solidFill>
                  <a:srgbClr val="FF0000"/>
                </a:solidFill>
              </a:rPr>
            </a:br>
            <a:endParaRPr lang="es-ES" sz="32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701" y="2055813"/>
            <a:ext cx="9506162" cy="2840971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endParaRPr lang="es-ES" sz="2900" dirty="0"/>
          </a:p>
          <a:p>
            <a:pPr lvl="1"/>
            <a:endParaRPr lang="es-ES" sz="2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315444-8BEA-4665-84E1-226CCB73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AEA1C3-F608-47C9-A2F3-5C0AB1E5A574}"/>
              </a:ext>
            </a:extLst>
          </p:cNvPr>
          <p:cNvSpPr txBox="1"/>
          <p:nvPr/>
        </p:nvSpPr>
        <p:spPr>
          <a:xfrm>
            <a:off x="1519246" y="1919288"/>
            <a:ext cx="10556211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Campeonato de España Ponis Raid - Finales de junio, Segovia.</a:t>
            </a:r>
          </a:p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Creación del Raid Escolar (CSD).</a:t>
            </a:r>
          </a:p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 err="1"/>
              <a:t>Interautonomías</a:t>
            </a:r>
            <a:r>
              <a:rPr lang="es-ES" sz="2400" dirty="0"/>
              <a:t>: Campeonato de España Alevín e Infantil.</a:t>
            </a:r>
          </a:p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Coordinación con federaciones autonómicas.</a:t>
            </a:r>
          </a:p>
        </p:txBody>
      </p:sp>
    </p:spTree>
    <p:extLst>
      <p:ext uri="{BB962C8B-B14F-4D97-AF65-F5344CB8AC3E}">
        <p14:creationId xmlns:p14="http://schemas.microsoft.com/office/powerpoint/2010/main" val="2937391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377" y="692871"/>
            <a:ext cx="7848623" cy="997817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2.2 ACTIVIDAD ESTATAL: Objetivos y acciones.</a:t>
            </a:r>
            <a:br>
              <a:rPr lang="es-ES" sz="3200" b="1" dirty="0">
                <a:solidFill>
                  <a:srgbClr val="FF0000"/>
                </a:solidFill>
              </a:rPr>
            </a:br>
            <a:endParaRPr lang="es-ES" sz="2700" b="1" u="sng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965" y="1690688"/>
            <a:ext cx="9506162" cy="4802187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endParaRPr lang="es-ES" sz="2900" dirty="0"/>
          </a:p>
          <a:p>
            <a:pPr lvl="1"/>
            <a:endParaRPr lang="es-ES" sz="2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315444-8BEA-4665-84E1-226CCB73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22F73A7-C8B0-48F7-9810-E89183C2DA4C}"/>
              </a:ext>
            </a:extLst>
          </p:cNvPr>
          <p:cNvSpPr txBox="1"/>
          <p:nvPr/>
        </p:nvSpPr>
        <p:spPr>
          <a:xfrm>
            <a:off x="848302" y="1777519"/>
            <a:ext cx="10133733" cy="4491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/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Difusión del raid de base junto con federaciones autonómicas, </a:t>
            </a:r>
            <a:r>
              <a:rPr lang="es-ES" sz="1800" kern="100" dirty="0" err="1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clínics</a:t>
            </a: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 formaciones.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Ligas de promoción </a:t>
            </a:r>
            <a:r>
              <a:rPr lang="es-ES" sz="1800" kern="100" dirty="0" err="1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interautonómicas</a:t>
            </a: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 territoriales colindantes.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Escuelas de raid: CSD "Conoce, Practica, Compite".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Ligas nacionales: Consolidación de la Liga Nacional de Raid con buena aceptación y participación.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Proyecto "Roma": Difusión del raid en autonomías y escuelas.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Potenciación de los Campeonatos de España, clásicos y nuevos. Junior 1* 100 </a:t>
            </a:r>
            <a:r>
              <a:rPr lang="es-ES" sz="1800" kern="100" dirty="0" err="1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kms</a:t>
            </a: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realidad con éxito de participación.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57250" lvl="2" indent="-285750">
              <a:lnSpc>
                <a:spcPct val="12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ca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288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377" y="798338"/>
            <a:ext cx="7848623" cy="997817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2.2 ACTIVIDAD ESTATAL</a:t>
            </a:r>
            <a:br>
              <a:rPr lang="es-ES" sz="3200" b="1" dirty="0">
                <a:solidFill>
                  <a:srgbClr val="FF0000"/>
                </a:solidFill>
              </a:rPr>
            </a:br>
            <a:endParaRPr lang="es-ES" sz="2700" b="1" u="sng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965" y="1690688"/>
            <a:ext cx="9506162" cy="4802187"/>
          </a:xfrm>
        </p:spPr>
        <p:txBody>
          <a:bodyPr>
            <a:normAutofit/>
          </a:bodyPr>
          <a:lstStyle/>
          <a:p>
            <a:pPr marL="0" indent="-914400"/>
            <a:endParaRPr lang="es-ES" sz="3700" dirty="0"/>
          </a:p>
          <a:p>
            <a:pPr lvl="1"/>
            <a:endParaRPr lang="es-ES" sz="2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315444-8BEA-4665-84E1-226CCB73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90F90BAC-7DF1-5F2B-63A3-0A6388A552B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ca-ES" dirty="0"/>
          </a:p>
          <a:p>
            <a:endParaRPr lang="ca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1686A90-D53A-130B-7930-FA574D359C8F}"/>
              </a:ext>
            </a:extLst>
          </p:cNvPr>
          <p:cNvSpPr txBox="1"/>
          <p:nvPr/>
        </p:nvSpPr>
        <p:spPr>
          <a:xfrm>
            <a:off x="994611" y="2293633"/>
            <a:ext cx="9212179" cy="28158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Incorporación de nuevas tecnologías: pulsómetros y sistemas GPS.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Raid inclusivo (Para-Raid): Desarrollo del reglamento y práctica del mismo.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Formación de nuevos oficiales RFHE (veterinarios, jueces y comisarios).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Formación de nuevos técnicos de raid.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Creación del título nacional "</a:t>
            </a:r>
            <a:r>
              <a:rPr lang="es-ES" sz="1800" kern="100" dirty="0" err="1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Trainer</a:t>
            </a: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RFHE" (Escuela Española de Equitación RFHE).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1800" kern="1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Creación del título hípico deportivo de nivel 3 en raid.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82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3206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377" y="692871"/>
            <a:ext cx="7848623" cy="997817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2.3 CABALLOS JÓVENES: Objetivos y acciones</a:t>
            </a:r>
            <a:endParaRPr lang="es-ES" sz="2700" b="1" u="sng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965" y="1690688"/>
            <a:ext cx="9506162" cy="4802187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endParaRPr lang="es-ES" sz="2900" dirty="0"/>
          </a:p>
          <a:p>
            <a:pPr lvl="1"/>
            <a:endParaRPr lang="es-ES" sz="2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315444-8BEA-4665-84E1-226CCB73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22F73A7-C8B0-48F7-9810-E89183C2DA4C}"/>
              </a:ext>
            </a:extLst>
          </p:cNvPr>
          <p:cNvSpPr txBox="1"/>
          <p:nvPr/>
        </p:nvSpPr>
        <p:spPr>
          <a:xfrm>
            <a:off x="1749276" y="1827603"/>
            <a:ext cx="8653156" cy="4669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s-ES" sz="1400" dirty="0"/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2400" kern="100" dirty="0">
                <a:latin typeface="Verdana" panose="020B0604030504040204" pitchFamily="34" charset="0"/>
                <a:cs typeface="Times New Roman" panose="02020603050405020304" pitchFamily="18" charset="0"/>
              </a:rPr>
              <a:t>Seguimiento de acuerdos con la asociación de criadores AECCA.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2400" kern="100" dirty="0">
                <a:latin typeface="Verdana" panose="020B0604030504040204" pitchFamily="34" charset="0"/>
                <a:cs typeface="Times New Roman" panose="02020603050405020304" pitchFamily="18" charset="0"/>
              </a:rPr>
              <a:t>Fomento de la cría y difusión del caballo de raid. Campeonato de Jóvenes Caballos 2025.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2400" kern="100" dirty="0">
                <a:latin typeface="Verdana" panose="020B0604030504040204" pitchFamily="34" charset="0"/>
                <a:cs typeface="Times New Roman" panose="02020603050405020304" pitchFamily="18" charset="0"/>
              </a:rPr>
              <a:t>Acceso a ayudas de la administración.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2400" kern="100" dirty="0">
                <a:latin typeface="Verdana" panose="020B0604030504040204" pitchFamily="34" charset="0"/>
                <a:cs typeface="Times New Roman" panose="02020603050405020304" pitchFamily="18" charset="0"/>
              </a:rPr>
              <a:t>Colaboración asociaciones criadores nacionales con equipos campeonatos del mundo de Jóvenes Caballos.</a:t>
            </a:r>
          </a:p>
          <a:p>
            <a:pPr lvl="2"/>
            <a:endParaRPr lang="ca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2323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377" y="692871"/>
            <a:ext cx="7848623" cy="997817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3. OTROS PROGRAMAS</a:t>
            </a:r>
            <a:endParaRPr lang="es-ES" sz="2700" b="1" u="sng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965" y="1690688"/>
            <a:ext cx="9506162" cy="4802187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endParaRPr lang="es-ES" sz="2900" dirty="0"/>
          </a:p>
          <a:p>
            <a:pPr lvl="1"/>
            <a:endParaRPr lang="es-ES" sz="2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315444-8BEA-4665-84E1-226CCB73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22F73A7-C8B0-48F7-9810-E89183C2DA4C}"/>
              </a:ext>
            </a:extLst>
          </p:cNvPr>
          <p:cNvSpPr txBox="1"/>
          <p:nvPr/>
        </p:nvSpPr>
        <p:spPr>
          <a:xfrm>
            <a:off x="584463" y="1442800"/>
            <a:ext cx="1117076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s-ES" sz="1400" dirty="0"/>
          </a:p>
          <a:p>
            <a:r>
              <a:rPr lang="es-ES" sz="2800" b="1" u="sng" dirty="0"/>
              <a:t>IT NUEVAS TECNOLOGÍAS</a:t>
            </a:r>
          </a:p>
          <a:p>
            <a:endParaRPr lang="es-ES" sz="2800" b="1" u="sng" dirty="0"/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kern="100" dirty="0">
                <a:latin typeface="Verdana" panose="020B0604030504040204" pitchFamily="34" charset="0"/>
                <a:cs typeface="Times New Roman" panose="02020603050405020304" pitchFamily="18" charset="0"/>
              </a:rPr>
              <a:t>Sistema Crono RFHE cesión territoriales. Cataluña, Andalucía, Galicia, Asturias, Aragón y otras. Curso IT RFHE.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kern="100" dirty="0">
                <a:latin typeface="Verdana" panose="020B0604030504040204" pitchFamily="34" charset="0"/>
                <a:cs typeface="Times New Roman" panose="02020603050405020304" pitchFamily="18" charset="0"/>
              </a:rPr>
              <a:t>Microchips para cronometraje.(Coordinado con sistema </a:t>
            </a:r>
            <a:r>
              <a:rPr lang="es-ES" kern="1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chrono</a:t>
            </a:r>
            <a:r>
              <a:rPr lang="es-ES" kern="100" dirty="0">
                <a:latin typeface="Verdana" panose="020B0604030504040204" pitchFamily="34" charset="0"/>
                <a:cs typeface="Times New Roman" panose="02020603050405020304" pitchFamily="18" charset="0"/>
              </a:rPr>
              <a:t> RFHE y Fed. Territoriales.) 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kern="100" dirty="0">
                <a:latin typeface="Verdana" panose="020B0604030504040204" pitchFamily="34" charset="0"/>
                <a:cs typeface="Times New Roman" panose="02020603050405020304" pitchFamily="18" charset="0"/>
              </a:rPr>
              <a:t>Sistema centralizado de resultados (en funcionamiento). WEB RFHE.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kern="100" dirty="0">
                <a:latin typeface="Verdana" panose="020B0604030504040204" pitchFamily="34" charset="0"/>
                <a:cs typeface="Times New Roman" panose="02020603050405020304" pitchFamily="18" charset="0"/>
              </a:rPr>
              <a:t>Pulsómetro RFHE integrado </a:t>
            </a:r>
            <a:r>
              <a:rPr lang="es-ES" kern="1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Chrono</a:t>
            </a:r>
            <a:r>
              <a:rPr lang="es-ES" kern="100" dirty="0">
                <a:latin typeface="Verdana" panose="020B0604030504040204" pitchFamily="34" charset="0"/>
                <a:cs typeface="Times New Roman" panose="02020603050405020304" pitchFamily="18" charset="0"/>
              </a:rPr>
              <a:t>. Lectores pulso lectura rápida e integrados, última generación lectores.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kern="1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Gps</a:t>
            </a:r>
            <a:r>
              <a:rPr lang="es-ES" kern="100" dirty="0">
                <a:latin typeface="Verdana" panose="020B0604030504040204" pitchFamily="34" charset="0"/>
                <a:cs typeface="Times New Roman" panose="02020603050405020304" pitchFamily="18" charset="0"/>
              </a:rPr>
              <a:t> RFHE.</a:t>
            </a:r>
          </a:p>
          <a:p>
            <a:pPr marL="1200150" lvl="2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a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7191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5 Imagen" descr="Raid.jpg">
            <a:extLst>
              <a:ext uri="{FF2B5EF4-FFF2-40B4-BE49-F238E27FC236}">
                <a16:creationId xmlns:a16="http://schemas.microsoft.com/office/drawing/2014/main" id="{D08E299F-21C6-FF56-88AF-8A71DD770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2106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0809B6B-A8B1-A375-1F33-5A2490C9D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623" y="560582"/>
            <a:ext cx="10515600" cy="1325563"/>
          </a:xfrm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rgbClr val="FF0000"/>
                </a:solidFill>
              </a:rPr>
              <a:t>4. ESTRUCTURA TÉCNICA</a:t>
            </a:r>
            <a:endParaRPr lang="es-ES" sz="28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9F52DCA3-B58C-2DEB-6BF4-79323A0D6B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447286"/>
              </p:ext>
            </p:extLst>
          </p:nvPr>
        </p:nvGraphicFramePr>
        <p:xfrm>
          <a:off x="799089" y="2073863"/>
          <a:ext cx="9056300" cy="3410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075">
                  <a:extLst>
                    <a:ext uri="{9D8B030D-6E8A-4147-A177-3AD203B41FA5}">
                      <a16:colId xmlns:a16="http://schemas.microsoft.com/office/drawing/2014/main" val="3061323129"/>
                    </a:ext>
                  </a:extLst>
                </a:gridCol>
                <a:gridCol w="2264075">
                  <a:extLst>
                    <a:ext uri="{9D8B030D-6E8A-4147-A177-3AD203B41FA5}">
                      <a16:colId xmlns:a16="http://schemas.microsoft.com/office/drawing/2014/main" val="1146607418"/>
                    </a:ext>
                  </a:extLst>
                </a:gridCol>
                <a:gridCol w="2264075">
                  <a:extLst>
                    <a:ext uri="{9D8B030D-6E8A-4147-A177-3AD203B41FA5}">
                      <a16:colId xmlns:a16="http://schemas.microsoft.com/office/drawing/2014/main" val="2726217369"/>
                    </a:ext>
                  </a:extLst>
                </a:gridCol>
                <a:gridCol w="2264075">
                  <a:extLst>
                    <a:ext uri="{9D8B030D-6E8A-4147-A177-3AD203B41FA5}">
                      <a16:colId xmlns:a16="http://schemas.microsoft.com/office/drawing/2014/main" val="2539323588"/>
                    </a:ext>
                  </a:extLst>
                </a:gridCol>
              </a:tblGrid>
              <a:tr h="368714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DISCIPLINA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CARGO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ADULTOS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MENORES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707947"/>
                  </a:ext>
                </a:extLst>
              </a:tr>
              <a:tr h="368714">
                <a:tc rowSpan="6"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pPr algn="ctr"/>
                      <a:r>
                        <a:rPr lang="es-ES" dirty="0"/>
                        <a:t>RAID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DIRECCIÓN TÉCNICA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Ignasi Casas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367294"/>
                  </a:ext>
                </a:extLst>
              </a:tr>
              <a:tr h="64525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ADJUNTO A DIR. TÉCNICA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Daniel Fenaux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446948"/>
                  </a:ext>
                </a:extLst>
              </a:tr>
              <a:tr h="64525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JEFE EQUIPO / SELECCIONADOR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Ignasi Casas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798564"/>
                  </a:ext>
                </a:extLst>
              </a:tr>
              <a:tr h="6452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ADJUNTO JEFE DE EQUIPO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Rafael Garrido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74835"/>
                  </a:ext>
                </a:extLst>
              </a:tr>
              <a:tr h="36871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VETERINARIO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Fabrizio</a:t>
                      </a: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Pochesci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296613"/>
                  </a:ext>
                </a:extLst>
              </a:tr>
              <a:tr h="36871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MÉDICO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Joan Vives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687691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DA65DA6-970E-032D-3547-FB7F286E2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943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E2233-06DE-911A-68E2-8D4BA099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372685-16AD-C0B5-6FD0-8BEF847EE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D029DD-A683-F88D-4898-88BEB4E91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2</a:t>
            </a:fld>
            <a:endParaRPr lang="es-ES"/>
          </a:p>
        </p:txBody>
      </p:sp>
      <p:pic>
        <p:nvPicPr>
          <p:cNvPr id="5" name="4 Imagen" descr="Raid.jpg">
            <a:extLst>
              <a:ext uri="{FF2B5EF4-FFF2-40B4-BE49-F238E27FC236}">
                <a16:creationId xmlns:a16="http://schemas.microsoft.com/office/drawing/2014/main" id="{25BBFEE0-1A6C-D7AA-7589-D0F0F2F5DB8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0379410-8768-7DF6-5109-A2CA8B5C296C}"/>
              </a:ext>
            </a:extLst>
          </p:cNvPr>
          <p:cNvSpPr txBox="1"/>
          <p:nvPr/>
        </p:nvSpPr>
        <p:spPr>
          <a:xfrm>
            <a:off x="5943780" y="1411050"/>
            <a:ext cx="6153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FF0000"/>
                </a:solidFill>
              </a:rPr>
              <a:t>ÍNDICE</a:t>
            </a:r>
            <a:endParaRPr lang="es-ES" sz="2000" dirty="0">
              <a:solidFill>
                <a:srgbClr val="FF0000"/>
              </a:solidFill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A5F1D769-0C0F-5A5C-DFAD-63F74B3F185F}"/>
              </a:ext>
            </a:extLst>
          </p:cNvPr>
          <p:cNvSpPr txBox="1">
            <a:spLocks/>
          </p:cNvSpPr>
          <p:nvPr/>
        </p:nvSpPr>
        <p:spPr>
          <a:xfrm>
            <a:off x="1318843" y="1825624"/>
            <a:ext cx="9737084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0980" indent="0" algn="just">
              <a:buFont typeface="Arial" panose="020B0604020202020204" pitchFamily="34" charset="0"/>
              <a:buNone/>
            </a:pPr>
            <a:endParaRPr lang="es-ES" sz="1800" dirty="0">
              <a:ea typeface="Times New Roman" panose="02020603050405020304" pitchFamily="18" charset="0"/>
            </a:endParaRPr>
          </a:p>
          <a:p>
            <a:pPr marL="678180" indent="-457200" algn="just">
              <a:buFont typeface="Arial" panose="020B0604020202020204" pitchFamily="34" charset="0"/>
              <a:buAutoNum type="arabicPeriod"/>
            </a:pPr>
            <a:r>
              <a:rPr lang="es-ES" sz="2000" dirty="0">
                <a:ea typeface="Times New Roman" panose="02020603050405020304" pitchFamily="18" charset="0"/>
              </a:rPr>
              <a:t>COMPETICIÓN INTERNACIONAL</a:t>
            </a:r>
          </a:p>
          <a:p>
            <a:pPr marL="1592580" lvl="2" indent="-457200" algn="just">
              <a:buFont typeface="Arial" panose="020B0604020202020204" pitchFamily="34" charset="0"/>
              <a:buAutoNum type="arabicPeriod"/>
            </a:pPr>
            <a:r>
              <a:rPr lang="es-ES" sz="1200" dirty="0">
                <a:ea typeface="Times New Roman" panose="02020603050405020304" pitchFamily="18" charset="0"/>
              </a:rPr>
              <a:t>ABSOLUTO </a:t>
            </a:r>
          </a:p>
          <a:p>
            <a:pPr marL="1592580" lvl="2" indent="-457200" algn="just">
              <a:buFont typeface="Arial" panose="020B0604020202020204" pitchFamily="34" charset="0"/>
              <a:buAutoNum type="arabicPeriod"/>
            </a:pPr>
            <a:r>
              <a:rPr lang="es-ES" sz="1200" dirty="0">
                <a:ea typeface="Times New Roman" panose="02020603050405020304" pitchFamily="18" charset="0"/>
              </a:rPr>
              <a:t>MENORES Y JOVENES </a:t>
            </a:r>
          </a:p>
          <a:p>
            <a:pPr marL="1592580" lvl="3" indent="0" algn="just">
              <a:buFont typeface="Arial" panose="020B0604020202020204" pitchFamily="34" charset="0"/>
              <a:buNone/>
            </a:pPr>
            <a:endParaRPr lang="es-ES" sz="1000" dirty="0">
              <a:ea typeface="Times New Roman" panose="02020603050405020304" pitchFamily="18" charset="0"/>
            </a:endParaRPr>
          </a:p>
          <a:p>
            <a:pPr marL="678180" indent="-457200" algn="just">
              <a:buFont typeface="Arial" panose="020B0604020202020204" pitchFamily="34" charset="0"/>
              <a:buAutoNum type="arabicPeriod"/>
            </a:pPr>
            <a:r>
              <a:rPr lang="es-ES" sz="2000" dirty="0">
                <a:ea typeface="Times New Roman" panose="02020603050405020304" pitchFamily="18" charset="0"/>
              </a:rPr>
              <a:t>COMPETICIÓN NACIONAL</a:t>
            </a:r>
          </a:p>
          <a:p>
            <a:pPr marL="1592580" lvl="2" indent="-457200" algn="just">
              <a:buFont typeface="Arial" panose="020B0604020202020204" pitchFamily="34" charset="0"/>
              <a:buAutoNum type="arabicPeriod"/>
            </a:pPr>
            <a:r>
              <a:rPr lang="es-ES" sz="1200" dirty="0">
                <a:ea typeface="Times New Roman" panose="02020603050405020304" pitchFamily="18" charset="0"/>
              </a:rPr>
              <a:t>PONIS</a:t>
            </a:r>
          </a:p>
          <a:p>
            <a:pPr marL="1592580" lvl="2" indent="-457200" algn="just">
              <a:buFont typeface="Arial" panose="020B0604020202020204" pitchFamily="34" charset="0"/>
              <a:buAutoNum type="arabicPeriod"/>
            </a:pPr>
            <a:r>
              <a:rPr lang="es-ES" sz="1200" dirty="0">
                <a:ea typeface="Times New Roman" panose="02020603050405020304" pitchFamily="18" charset="0"/>
              </a:rPr>
              <a:t>ACTIVIDAD NACIONAL</a:t>
            </a:r>
          </a:p>
          <a:p>
            <a:pPr marL="1592580" lvl="2" indent="-457200" algn="just">
              <a:buFont typeface="Arial" panose="020B0604020202020204" pitchFamily="34" charset="0"/>
              <a:buAutoNum type="arabicPeriod"/>
            </a:pPr>
            <a:r>
              <a:rPr lang="es-ES" sz="1200" dirty="0">
                <a:ea typeface="Times New Roman" panose="02020603050405020304" pitchFamily="18" charset="0"/>
              </a:rPr>
              <a:t>CABALLOS JÓVENES</a:t>
            </a:r>
          </a:p>
          <a:p>
            <a:pPr marL="1135380" lvl="2" indent="0" algn="just">
              <a:buFont typeface="Arial" panose="020B0604020202020204" pitchFamily="34" charset="0"/>
              <a:buNone/>
            </a:pPr>
            <a:endParaRPr lang="es-ES" sz="1200" dirty="0">
              <a:ea typeface="Times New Roman" panose="02020603050405020304" pitchFamily="18" charset="0"/>
            </a:endParaRPr>
          </a:p>
          <a:p>
            <a:pPr marL="678180" indent="-457200" algn="just">
              <a:buFont typeface="Arial" panose="020B0604020202020204" pitchFamily="34" charset="0"/>
              <a:buAutoNum type="arabicPeriod"/>
            </a:pPr>
            <a:r>
              <a:rPr lang="es-ES" sz="2000" dirty="0">
                <a:ea typeface="Times New Roman" panose="02020603050405020304" pitchFamily="18" charset="0"/>
              </a:rPr>
              <a:t>OTRO PROGRAMAS</a:t>
            </a:r>
          </a:p>
          <a:p>
            <a:pPr marL="678180" indent="-457200" algn="just">
              <a:buFont typeface="Arial" panose="020B0604020202020204" pitchFamily="34" charset="0"/>
              <a:buAutoNum type="arabicPeriod"/>
            </a:pPr>
            <a:r>
              <a:rPr lang="es-ES" sz="2000" dirty="0">
                <a:ea typeface="Times New Roman" panose="02020603050405020304" pitchFamily="18" charset="0"/>
              </a:rPr>
              <a:t>ESTRUCTURA TÉCNICA</a:t>
            </a:r>
          </a:p>
          <a:p>
            <a:pPr marL="2049780" lvl="3" indent="-457200" algn="just">
              <a:buFont typeface="Arial" panose="020B0604020202020204" pitchFamily="34" charset="0"/>
              <a:buAutoNum type="arabicPeriod"/>
            </a:pPr>
            <a:endParaRPr lang="es-ES" sz="1000" dirty="0">
              <a:ea typeface="Times New Roman" panose="02020603050405020304" pitchFamily="18" charset="0"/>
            </a:endParaRPr>
          </a:p>
          <a:p>
            <a:pPr lvl="1"/>
            <a:endParaRPr lang="es-ES" dirty="0">
              <a:highlight>
                <a:srgbClr val="FFFF00"/>
              </a:highlight>
            </a:endParaRPr>
          </a:p>
          <a:p>
            <a:pPr lvl="1"/>
            <a:endParaRPr lang="es-E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2981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377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1.1 ABSOLUTO INTERNACIONAL</a:t>
            </a:r>
            <a:br>
              <a:rPr lang="es-ES" sz="3200" b="1" dirty="0">
                <a:solidFill>
                  <a:srgbClr val="FF0000"/>
                </a:solidFill>
              </a:rPr>
            </a:br>
            <a:r>
              <a:rPr lang="es-ES" sz="3200" b="1" dirty="0">
                <a:solidFill>
                  <a:srgbClr val="FF0000"/>
                </a:solidFill>
              </a:rPr>
              <a:t>1.1.1 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9" y="1479176"/>
            <a:ext cx="10206317" cy="5242300"/>
          </a:xfrm>
        </p:spPr>
        <p:txBody>
          <a:bodyPr>
            <a:normAutofit fontScale="62500" lnSpcReduction="20000"/>
          </a:bodyPr>
          <a:lstStyle/>
          <a:p>
            <a:r>
              <a:rPr lang="es-E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LARGO PLAZO</a:t>
            </a:r>
          </a:p>
          <a:p>
            <a:pPr marL="0" indent="0">
              <a:buNone/>
            </a:pPr>
            <a:endParaRPr lang="es-ES" sz="27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900" dirty="0"/>
              <a:t>Mundial 2028 (sede por determinar por la FEI).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900" dirty="0"/>
              <a:t>Organización Campeonatos FEI (ciclo 2026-2030)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900" dirty="0"/>
              <a:t>Difusión y know-how de raid Español a nivel mundial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900" dirty="0"/>
              <a:t>Creación de nuevos circuitos y formatos (Copas de equipos, </a:t>
            </a:r>
            <a:r>
              <a:rPr lang="es-ES" sz="2900" dirty="0" err="1"/>
              <a:t>Sky</a:t>
            </a:r>
            <a:r>
              <a:rPr lang="es-ES" sz="2900" dirty="0"/>
              <a:t> </a:t>
            </a:r>
            <a:r>
              <a:rPr lang="es-ES" sz="2900" dirty="0" err="1"/>
              <a:t>Riding</a:t>
            </a:r>
            <a:r>
              <a:rPr lang="es-ES" sz="2900" dirty="0"/>
              <a:t>, EEF Cup).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s-ES" sz="2900" dirty="0"/>
          </a:p>
          <a:p>
            <a:r>
              <a:rPr lang="es-E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MEDIO PLAZO</a:t>
            </a:r>
            <a:endParaRPr lang="es-ES" sz="3200" dirty="0"/>
          </a:p>
          <a:p>
            <a:pPr marL="0" indent="0">
              <a:buNone/>
            </a:pPr>
            <a:endParaRPr lang="es-E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900" dirty="0"/>
              <a:t>Mundial Al </a:t>
            </a:r>
            <a:r>
              <a:rPr lang="es-ES" sz="2900" dirty="0" err="1"/>
              <a:t>Ula</a:t>
            </a:r>
            <a:r>
              <a:rPr lang="es-ES" sz="2900" dirty="0"/>
              <a:t>, KSA - Noviembre 2026.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900" dirty="0"/>
              <a:t>Campeonato del Mundo de Caballos Jóvenes 2026 - Barroca, Portugal.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900" dirty="0"/>
              <a:t>Fortalecimiento de asociaciones de criadores. Campeonato Nacional de Jóvenes Caballos AECCA</a:t>
            </a:r>
            <a:r>
              <a:rPr lang="es-ES" dirty="0"/>
              <a:t>.</a:t>
            </a:r>
            <a:endParaRPr lang="es-ES" sz="3600" dirty="0"/>
          </a:p>
          <a:p>
            <a:pPr marL="457200" lvl="1" indent="0">
              <a:buNone/>
            </a:pPr>
            <a:endParaRPr lang="es-ES" dirty="0"/>
          </a:p>
          <a:p>
            <a:r>
              <a:rPr lang="es-E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CORTO PLAZO</a:t>
            </a:r>
          </a:p>
          <a:p>
            <a:endParaRPr lang="es-E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3200" dirty="0"/>
              <a:t>Campeonato de Europa CH-EU-E 160 - 21 de junio de 2025, </a:t>
            </a:r>
            <a:r>
              <a:rPr lang="es-ES" sz="3200" dirty="0" err="1"/>
              <a:t>Castiglione</a:t>
            </a:r>
            <a:r>
              <a:rPr lang="es-ES" sz="3200" dirty="0"/>
              <a:t> del Lago, Italia.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3200" dirty="0"/>
              <a:t>Campeonato del Mundo de Caballos Jóvenes - 2 de agosto de 2025, </a:t>
            </a:r>
            <a:r>
              <a:rPr lang="es-ES" sz="3200" dirty="0" err="1"/>
              <a:t>Julianges</a:t>
            </a:r>
            <a:r>
              <a:rPr lang="es-ES" sz="3200" dirty="0"/>
              <a:t>, Francia.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3200" dirty="0"/>
              <a:t>Equipos nacionales para Copa de Naciones (FEI).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s-ES" dirty="0"/>
          </a:p>
          <a:p>
            <a:pPr lvl="1">
              <a:buFont typeface="Courier New" panose="02070309020205020404" pitchFamily="49" charset="0"/>
              <a:buChar char="o"/>
            </a:pPr>
            <a:endParaRPr lang="es-ES" dirty="0"/>
          </a:p>
          <a:p>
            <a:pPr lvl="1">
              <a:buFont typeface="Courier New" panose="02070309020205020404" pitchFamily="49" charset="0"/>
              <a:buChar char="o"/>
            </a:pP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315444-8BEA-4665-84E1-226CCB73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466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5" y="-136525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5809" y="435463"/>
            <a:ext cx="8036191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1.1.2 GRUPOS DE TRABAJO. </a:t>
            </a:r>
            <a:endParaRPr lang="es-ES" sz="27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424" y="1843777"/>
            <a:ext cx="9841123" cy="3198869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Grupo de jinetes y caballos clasificados bajo criterio FEI.</a:t>
            </a:r>
          </a:p>
          <a:p>
            <a:pPr lv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Grupos abiertos. Clasificación en pruebas CEI3* en España e internacionales más planes específicos, en función del nivel del jinete y caballo.</a:t>
            </a:r>
          </a:p>
          <a:p>
            <a:pPr lvl="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Grupos de clasificación en pruebas de preselección y otras (planes específicos).</a:t>
            </a:r>
          </a:p>
          <a:p>
            <a:pPr marL="228600" lvl="2">
              <a:spcBef>
                <a:spcPts val="1000"/>
              </a:spcBef>
            </a:pPr>
            <a:endParaRPr lang="es-ES" sz="2900" dirty="0">
              <a:solidFill>
                <a:srgbClr val="FF0000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77E2A8-7FE3-4707-B3C4-9861723B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31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5809" y="435463"/>
            <a:ext cx="8036191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1.1.3 COMPETICIONES DE REFERENCIA y ENTRENAMIENTOS</a:t>
            </a:r>
            <a:endParaRPr lang="es-ES" sz="27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6" y="1655519"/>
            <a:ext cx="10684041" cy="5065956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endParaRPr lang="es-ES" sz="2900" dirty="0"/>
          </a:p>
          <a:p>
            <a:pPr marL="457200" lvl="1" indent="0">
              <a:buNone/>
            </a:pPr>
            <a:endParaRPr lang="es-ES" sz="2800" dirty="0"/>
          </a:p>
          <a:p>
            <a:pPr lvl="1">
              <a:buFont typeface="Courier New" panose="02070309020205020404" pitchFamily="49" charset="0"/>
              <a:buChar char="o"/>
            </a:pPr>
            <a:endParaRPr lang="es-ES" sz="2500" dirty="0"/>
          </a:p>
          <a:p>
            <a:pPr lvl="1">
              <a:buFont typeface="Courier New" panose="02070309020205020404" pitchFamily="49" charset="0"/>
              <a:buChar char="o"/>
            </a:pPr>
            <a:endParaRPr lang="es-ES" sz="2500" dirty="0"/>
          </a:p>
          <a:p>
            <a:pPr marL="457200" lvl="1" indent="0">
              <a:buNone/>
            </a:pPr>
            <a:endParaRPr lang="es-ES" sz="2900" dirty="0">
              <a:solidFill>
                <a:srgbClr val="FF0000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77E2A8-7FE3-4707-B3C4-9861723B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972671" y="2214067"/>
            <a:ext cx="103811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2400" dirty="0"/>
              <a:t>Competiciones y pruebas de preparación: Mayo, abril y junio 2025.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2400" dirty="0"/>
              <a:t>Raid de preselección: CEI 3* </a:t>
            </a:r>
            <a:r>
              <a:rPr lang="es-ES" sz="2400" dirty="0" err="1"/>
              <a:t>Tordera</a:t>
            </a:r>
            <a:r>
              <a:rPr lang="es-ES" sz="2400" dirty="0"/>
              <a:t> - Marzo.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2400" dirty="0"/>
              <a:t>Entrenamientos de preselección y selección: Abril - junio 2025.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2400" dirty="0"/>
              <a:t>CEI3* en España e internacionales 2024 y 2025.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s-ES" sz="2400" dirty="0"/>
              <a:t>Mundial CEI3* 160 km - </a:t>
            </a:r>
            <a:r>
              <a:rPr lang="es-ES" sz="2400" dirty="0" err="1"/>
              <a:t>Monpazier</a:t>
            </a:r>
            <a:r>
              <a:rPr lang="es-ES" sz="2400" dirty="0"/>
              <a:t>, Francia 2024.</a:t>
            </a:r>
          </a:p>
        </p:txBody>
      </p:sp>
    </p:spTree>
    <p:extLst>
      <p:ext uri="{BB962C8B-B14F-4D97-AF65-F5344CB8AC3E}">
        <p14:creationId xmlns:p14="http://schemas.microsoft.com/office/powerpoint/2010/main" val="387035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5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5809" y="435463"/>
            <a:ext cx="8036191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1.1.4 CRITERIOS DE SELECCIÓN</a:t>
            </a:r>
            <a:endParaRPr lang="es-ES" sz="27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6" y="1655519"/>
            <a:ext cx="10684041" cy="2587833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endParaRPr lang="es-ES" sz="2900" dirty="0"/>
          </a:p>
          <a:p>
            <a:pPr marL="457200" lvl="1" indent="0">
              <a:buNone/>
            </a:pPr>
            <a:endParaRPr lang="es-ES" sz="2900" dirty="0">
              <a:solidFill>
                <a:srgbClr val="FF0000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77E2A8-7FE3-4707-B3C4-9861723B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44AE296-F1A6-4FD0-8BB4-5B0B5394515A}"/>
              </a:ext>
            </a:extLst>
          </p:cNvPr>
          <p:cNvSpPr txBox="1"/>
          <p:nvPr/>
        </p:nvSpPr>
        <p:spPr>
          <a:xfrm>
            <a:off x="1395816" y="2489028"/>
            <a:ext cx="97840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Requisitos FEI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Presentación plan deportivo del jinete (obligatorio).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Aceptación de documentos de compromiso RFHE.</a:t>
            </a:r>
          </a:p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/>
              <a:t>Participación en entrenamientos y pruebas de preselección y selección.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8353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A091F8-E440-F57D-FE2F-AD77FB0DAE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.jpg">
            <a:extLst>
              <a:ext uri="{FF2B5EF4-FFF2-40B4-BE49-F238E27FC236}">
                <a16:creationId xmlns:a16="http://schemas.microsoft.com/office/drawing/2014/main" id="{B1089BE0-FE1D-A62A-37F5-6B9D6B4EE9B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E48BD92-E5D1-CB36-A876-5696624A1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377" y="365125"/>
            <a:ext cx="7848623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 1.1.5 CTO DEL MUNDO CABALLOS JÓVENES</a:t>
            </a:r>
            <a:r>
              <a:rPr lang="es-ES" sz="2200" b="1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50E688-D9D3-335E-CCA7-E6F13A8E3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965" y="1690688"/>
            <a:ext cx="9506162" cy="4802187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endParaRPr lang="es-ES" sz="2900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800" dirty="0"/>
              <a:t> Grupo de binomios clasificados según criterio FEI.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800" dirty="0"/>
              <a:t> Requisitos FEI.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800" dirty="0"/>
              <a:t> Aceptación de documentos de compromiso RFHE.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800" dirty="0"/>
              <a:t> Presentación plan deportivo del binomio (obligatorio).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2800" dirty="0"/>
          </a:p>
          <a:p>
            <a:pPr marL="457200" lvl="1" indent="0">
              <a:lnSpc>
                <a:spcPct val="150000"/>
              </a:lnSpc>
              <a:buNone/>
            </a:pPr>
            <a:endParaRPr lang="es-ES" sz="2800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2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7B569A-A60B-A22E-2429-66DB62FBE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426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377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1.2 MENORES INTERNACIONAL</a:t>
            </a:r>
            <a:br>
              <a:rPr lang="es-ES" sz="3200" b="1" dirty="0">
                <a:solidFill>
                  <a:srgbClr val="FF0000"/>
                </a:solidFill>
              </a:rPr>
            </a:br>
            <a:r>
              <a:rPr lang="es-ES" sz="3200" b="1" dirty="0">
                <a:solidFill>
                  <a:srgbClr val="FF0000"/>
                </a:solidFill>
              </a:rPr>
              <a:t>1.2.1 OBJETIVOS GENERALES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425" y="1690688"/>
            <a:ext cx="9586393" cy="5030787"/>
          </a:xfrm>
        </p:spPr>
        <p:txBody>
          <a:bodyPr>
            <a:normAutofit fontScale="70000" lnSpcReduction="20000"/>
          </a:bodyPr>
          <a:lstStyle/>
          <a:p>
            <a:r>
              <a:rPr lang="es-ES" sz="2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LARGO PLAZO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s-ES" sz="2600" dirty="0"/>
              <a:t>Organización de campeonatos FEI (ciclo 2026-2030). 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s-ES" sz="2600" dirty="0"/>
              <a:t>Difusión del know-how del raid español. 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s-ES" sz="2600" dirty="0"/>
              <a:t>Creación de nuevos circuitos y formatos (Ligas nacionales junior, </a:t>
            </a:r>
            <a:r>
              <a:rPr lang="es-ES" sz="2600" dirty="0" err="1"/>
              <a:t>multidías</a:t>
            </a:r>
            <a:r>
              <a:rPr lang="es-ES" sz="2600" dirty="0"/>
              <a:t>, Copas de equipos, </a:t>
            </a:r>
            <a:r>
              <a:rPr lang="es-ES" sz="2600" dirty="0" err="1"/>
              <a:t>Iron</a:t>
            </a:r>
            <a:r>
              <a:rPr lang="es-ES" sz="2600" dirty="0"/>
              <a:t> </a:t>
            </a:r>
            <a:r>
              <a:rPr lang="es-ES" sz="2600" dirty="0" err="1"/>
              <a:t>Horse</a:t>
            </a:r>
            <a:r>
              <a:rPr lang="es-ES" sz="2600" dirty="0"/>
              <a:t> 2024).</a:t>
            </a:r>
          </a:p>
          <a:p>
            <a:pPr>
              <a:lnSpc>
                <a:spcPct val="170000"/>
              </a:lnSpc>
            </a:pPr>
            <a:r>
              <a:rPr lang="es-ES" sz="2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MEDIO PLAZO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s-ES" sz="2600" dirty="0"/>
              <a:t>Campeonato de Europa Junior y Jóvenes Jinetes 2026 - Barroca, Portugal</a:t>
            </a:r>
            <a:r>
              <a:rPr lang="es-ES" dirty="0"/>
              <a:t>.</a:t>
            </a:r>
            <a:endParaRPr lang="es-ES" sz="3600" dirty="0"/>
          </a:p>
          <a:p>
            <a:pPr>
              <a:lnSpc>
                <a:spcPct val="170000"/>
              </a:lnSpc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CORTO PLAZO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s-ES" sz="2600" dirty="0"/>
              <a:t>Campeonato del Mundo Junior y Jóvenes Jinetes 2025 - </a:t>
            </a:r>
            <a:r>
              <a:rPr lang="es-ES" sz="2600" dirty="0" err="1"/>
              <a:t>Buftea</a:t>
            </a:r>
            <a:r>
              <a:rPr lang="es-ES" sz="2600" dirty="0"/>
              <a:t>, Rumania, Septiembre 2025. 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s-ES" sz="2600" dirty="0"/>
              <a:t>Equipos nacionales para Copa de Naciones (FEI).</a:t>
            </a:r>
          </a:p>
          <a:p>
            <a:pPr marL="457200" lvl="1" indent="0">
              <a:buNone/>
            </a:pPr>
            <a:r>
              <a:rPr lang="es-ES" sz="2500" dirty="0"/>
              <a:t>    </a:t>
            </a:r>
            <a:endParaRPr lang="es-ES" dirty="0"/>
          </a:p>
          <a:p>
            <a:pPr lvl="1">
              <a:buFont typeface="Courier New" panose="02070309020205020404" pitchFamily="49" charset="0"/>
              <a:buChar char="o"/>
            </a:pP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315444-8BEA-4665-84E1-226CCB73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969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377" y="365125"/>
            <a:ext cx="7848623" cy="1325563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 1.2.2 </a:t>
            </a:r>
            <a:r>
              <a:rPr lang="es-ES" sz="3600" b="1" dirty="0">
                <a:solidFill>
                  <a:srgbClr val="FF0000"/>
                </a:solidFill>
              </a:rPr>
              <a:t>GRUPOS DE TRABAJO</a:t>
            </a:r>
            <a:r>
              <a:rPr lang="es-ES" sz="2200" b="1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965" y="1690688"/>
            <a:ext cx="9506162" cy="4802187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endParaRPr lang="es-ES" sz="2900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800" dirty="0"/>
              <a:t>Base de equipos campeones de Europa júnior 2024.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800" dirty="0"/>
              <a:t>Binomios juniors según criterios FEI.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800" dirty="0"/>
              <a:t>Grupos de clasificación en pruebas de preselección y otras (planes específicos).</a:t>
            </a:r>
          </a:p>
          <a:p>
            <a:pPr lvl="1">
              <a:lnSpc>
                <a:spcPct val="150000"/>
              </a:lnSpc>
            </a:pPr>
            <a:endParaRPr lang="es-ES" sz="2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315444-8BEA-4665-84E1-226CCB73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197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B82B3F9978C2441B0AD130B846E5D70" ma:contentTypeVersion="15" ma:contentTypeDescription="Crear nuevo documento." ma:contentTypeScope="" ma:versionID="62cbaba499d0201b5095da8db82287b6">
  <xsd:schema xmlns:xsd="http://www.w3.org/2001/XMLSchema" xmlns:xs="http://www.w3.org/2001/XMLSchema" xmlns:p="http://schemas.microsoft.com/office/2006/metadata/properties" xmlns:ns2="31b0eccd-e232-414f-883f-a805b69dbc7b" xmlns:ns3="1ca53987-98ba-43c0-9bd6-b02762d3dced" targetNamespace="http://schemas.microsoft.com/office/2006/metadata/properties" ma:root="true" ma:fieldsID="1984b002ae3e159181313a309caa9531" ns2:_="" ns3:_="">
    <xsd:import namespace="31b0eccd-e232-414f-883f-a805b69dbc7b"/>
    <xsd:import namespace="1ca53987-98ba-43c0-9bd6-b02762d3dc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0eccd-e232-414f-883f-a805b69dbc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n" ma:readOnly="false" ma:fieldId="{5cf76f15-5ced-4ddc-b409-7134ff3c332f}" ma:taxonomyMulti="true" ma:sspId="78c0795f-9d64-4580-9d05-b0d7dc5141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53987-98ba-43c0-9bd6-b02762d3dce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ac6d77b-bbf8-499c-9e21-ad4bcee197a8}" ma:internalName="TaxCatchAll" ma:showField="CatchAllData" ma:web="1ca53987-98ba-43c0-9bd6-b02762d3dc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b0eccd-e232-414f-883f-a805b69dbc7b">
      <Terms xmlns="http://schemas.microsoft.com/office/infopath/2007/PartnerControls"/>
    </lcf76f155ced4ddcb4097134ff3c332f>
    <TaxCatchAll xmlns="1ca53987-98ba-43c0-9bd6-b02762d3dced" xsi:nil="true"/>
  </documentManagement>
</p:properties>
</file>

<file path=customXml/itemProps1.xml><?xml version="1.0" encoding="utf-8"?>
<ds:datastoreItem xmlns:ds="http://schemas.openxmlformats.org/officeDocument/2006/customXml" ds:itemID="{21551B18-61B3-49AA-91A9-84E07BA1F1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52524E-55C8-4627-92EB-F9B973ED9273}"/>
</file>

<file path=customXml/itemProps3.xml><?xml version="1.0" encoding="utf-8"?>
<ds:datastoreItem xmlns:ds="http://schemas.openxmlformats.org/officeDocument/2006/customXml" ds:itemID="{6F19EE90-010F-4B5B-8621-708AE6BF65E0}">
  <ds:schemaRefs>
    <ds:schemaRef ds:uri="http://schemas.microsoft.com/office/2006/metadata/properties"/>
    <ds:schemaRef ds:uri="http://schemas.microsoft.com/office/infopath/2007/PartnerControls"/>
    <ds:schemaRef ds:uri="31b0eccd-e232-414f-883f-a805b69dbc7b"/>
    <ds:schemaRef ds:uri="1ca53987-98ba-43c0-9bd6-b02762d3dce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6316</TotalTime>
  <Words>956</Words>
  <Application>Microsoft Office PowerPoint</Application>
  <PresentationFormat>Panorámica</PresentationFormat>
  <Paragraphs>163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Aptos</vt:lpstr>
      <vt:lpstr>Arial</vt:lpstr>
      <vt:lpstr>Calibri</vt:lpstr>
      <vt:lpstr>Calibri Light</vt:lpstr>
      <vt:lpstr>Courier New</vt:lpstr>
      <vt:lpstr>Times New Roman</vt:lpstr>
      <vt:lpstr>Verdana</vt:lpstr>
      <vt:lpstr>Tema de Office</vt:lpstr>
      <vt:lpstr>PLAN DEPORTIVO 2025 RAID </vt:lpstr>
      <vt:lpstr>Presentación de PowerPoint</vt:lpstr>
      <vt:lpstr>1.1 ABSOLUTO INTERNACIONAL 1.1.1 OBJETIVOS</vt:lpstr>
      <vt:lpstr>1.1.2 GRUPOS DE TRABAJO. </vt:lpstr>
      <vt:lpstr>1.1.3 COMPETICIONES DE REFERENCIA y ENTRENAMIENTOS</vt:lpstr>
      <vt:lpstr>1.1.4 CRITERIOS DE SELECCIÓN</vt:lpstr>
      <vt:lpstr> 1.1.5 CTO DEL MUNDO CABALLOS JÓVENES. </vt:lpstr>
      <vt:lpstr>1.2 MENORES INTERNACIONAL 1.2.1 OBJETIVOS GENERALES</vt:lpstr>
      <vt:lpstr> 1.2.2 GRUPOS DE TRABAJO. </vt:lpstr>
      <vt:lpstr>1.2 MENORES INTERNACIONAL.  1.2.3 COMPETICIONES DE REFERENCIA</vt:lpstr>
      <vt:lpstr>1.2 MENORES INTERNACIONAL.  1.2.4 CRITERIOS DE SELECCIÓN</vt:lpstr>
      <vt:lpstr>2.1 PONIS.  </vt:lpstr>
      <vt:lpstr>2.2 ACTIVIDAD ESTATAL: Objetivos y acciones. </vt:lpstr>
      <vt:lpstr>2.2 ACTIVIDAD ESTATAL </vt:lpstr>
      <vt:lpstr>2.3 CABALLOS JÓVENES: Objetivos y acciones</vt:lpstr>
      <vt:lpstr>3. OTROS PROGRAMAS</vt:lpstr>
      <vt:lpstr>4. ESTRUCTURA TÉCNICA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Venancio García Ovies</dc:creator>
  <cp:lastModifiedBy>Belén Flores Trelis</cp:lastModifiedBy>
  <cp:revision>120</cp:revision>
  <cp:lastPrinted>2022-12-14T08:11:16Z</cp:lastPrinted>
  <dcterms:created xsi:type="dcterms:W3CDTF">2020-11-19T14:48:01Z</dcterms:created>
  <dcterms:modified xsi:type="dcterms:W3CDTF">2025-03-20T14:45:11Z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0x0101000B82B3F9978C2441B0AD130B846E5D70</vt:lpwstr>
  </property>
</Properties>
</file>