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94" r:id="rId6"/>
    <p:sldId id="291" r:id="rId7"/>
    <p:sldId id="289" r:id="rId8"/>
    <p:sldId id="279" r:id="rId9"/>
    <p:sldId id="280" r:id="rId10"/>
    <p:sldId id="281" r:id="rId11"/>
    <p:sldId id="292" r:id="rId12"/>
    <p:sldId id="282" r:id="rId13"/>
    <p:sldId id="283" r:id="rId14"/>
    <p:sldId id="290" r:id="rId15"/>
    <p:sldId id="293" r:id="rId16"/>
    <p:sldId id="268" r:id="rId17"/>
    <p:sldId id="287" r:id="rId18"/>
    <p:sldId id="288" r:id="rId19"/>
    <p:sldId id="275" r:id="rId20"/>
    <p:sldId id="272" r:id="rId21"/>
    <p:sldId id="276" r:id="rId22"/>
    <p:sldId id="295" r:id="rId23"/>
    <p:sldId id="269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476"/>
    <a:srgbClr val="45124E"/>
    <a:srgbClr val="360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F1BE81-8110-47C5-A2E1-BB49B3F91CC1}" type="doc">
      <dgm:prSet loTypeId="urn:microsoft.com/office/officeart/2005/8/layout/pyramid1" loCatId="pyramid" qsTypeId="urn:microsoft.com/office/officeart/2005/8/quickstyle/simple2" qsCatId="simple" csTypeId="urn:microsoft.com/office/officeart/2005/8/colors/accent2_3" csCatId="accent2" phldr="1"/>
      <dgm:spPr/>
    </dgm:pt>
    <dgm:pt modelId="{82BFCC80-4BBF-40E6-92D4-E9EBE30393FC}">
      <dgm:prSet phldrT="[Texto]" custT="1"/>
      <dgm:spPr>
        <a:solidFill>
          <a:srgbClr val="45124E">
            <a:alpha val="80000"/>
          </a:srgbClr>
        </a:solidFill>
      </dgm:spPr>
      <dgm:t>
        <a:bodyPr/>
        <a:lstStyle/>
        <a:p>
          <a:r>
            <a:rPr lang="es-ES" sz="1200" b="1" dirty="0">
              <a:latin typeface="Candara" panose="020E0502030303020204" pitchFamily="34" charset="0"/>
              <a:sym typeface="Wingdings" panose="05000000000000000000" pitchFamily="2" charset="2"/>
            </a:rPr>
            <a:t>Lista convocados CH-EU-PED </a:t>
          </a:r>
          <a:r>
            <a:rPr lang="es-ES" sz="1200" b="1" dirty="0" err="1">
              <a:latin typeface="Candara" panose="020E0502030303020204" pitchFamily="34" charset="0"/>
              <a:sym typeface="Wingdings" panose="05000000000000000000" pitchFamily="2" charset="2"/>
            </a:rPr>
            <a:t>Ermelo</a:t>
          </a:r>
          <a:r>
            <a:rPr lang="es-ES" sz="1200" b="1" dirty="0">
              <a:latin typeface="Candara" panose="020E0502030303020204" pitchFamily="34" charset="0"/>
              <a:sym typeface="Wingdings" panose="05000000000000000000" pitchFamily="2" charset="2"/>
            </a:rPr>
            <a:t> (NED)</a:t>
          </a:r>
          <a:r>
            <a:rPr lang="es-ES" sz="1400" dirty="0">
              <a:latin typeface="Candara" panose="020E0502030303020204" pitchFamily="34" charset="0"/>
              <a:sym typeface="Wingdings" panose="05000000000000000000" pitchFamily="2" charset="2"/>
            </a:rPr>
            <a:t>10 JULIO</a:t>
          </a:r>
          <a:r>
            <a:rPr lang="es-ES" sz="1400" dirty="0">
              <a:latin typeface="Candara" panose="020E0502030303020204" pitchFamily="34" charset="0"/>
            </a:rPr>
            <a:t> </a:t>
          </a:r>
        </a:p>
      </dgm:t>
    </dgm:pt>
    <dgm:pt modelId="{CAB050F8-AED6-4405-A7C0-8446ECA0DB4B}" type="parTrans" cxnId="{C50B0AAE-041C-4AD6-B4C4-BF27305B5797}">
      <dgm:prSet/>
      <dgm:spPr/>
      <dgm:t>
        <a:bodyPr/>
        <a:lstStyle/>
        <a:p>
          <a:endParaRPr lang="es-ES" sz="1000">
            <a:latin typeface="Candara" panose="020E0502030303020204" pitchFamily="34" charset="0"/>
          </a:endParaRPr>
        </a:p>
      </dgm:t>
    </dgm:pt>
    <dgm:pt modelId="{E7ADA7EE-3CA5-4488-9A18-D18F244622F5}" type="sibTrans" cxnId="{C50B0AAE-041C-4AD6-B4C4-BF27305B5797}">
      <dgm:prSet/>
      <dgm:spPr/>
      <dgm:t>
        <a:bodyPr/>
        <a:lstStyle/>
        <a:p>
          <a:endParaRPr lang="es-ES" sz="1000">
            <a:latin typeface="Candara" panose="020E0502030303020204" pitchFamily="34" charset="0"/>
          </a:endParaRPr>
        </a:p>
      </dgm:t>
    </dgm:pt>
    <dgm:pt modelId="{4A82CE6D-63B7-4C0B-B263-D2B95B8F72E4}">
      <dgm:prSet phldrT="[Texto]" custT="1"/>
      <dgm:spPr>
        <a:solidFill>
          <a:srgbClr val="45124E">
            <a:alpha val="60000"/>
          </a:srgbClr>
        </a:solidFill>
      </dgm:spPr>
      <dgm:t>
        <a:bodyPr/>
        <a:lstStyle/>
        <a:p>
          <a:r>
            <a:rPr lang="es-ES" sz="1400" b="1" dirty="0">
              <a:latin typeface="Candara" panose="020E0502030303020204" pitchFamily="34" charset="0"/>
            </a:rPr>
            <a:t> </a:t>
          </a:r>
          <a:r>
            <a:rPr lang="es-ES" sz="1200" b="1" dirty="0">
              <a:latin typeface="Candara" panose="020E0502030303020204" pitchFamily="34" charset="0"/>
            </a:rPr>
            <a:t>LISTA DE CONVOCADOS CPEDI3* </a:t>
          </a:r>
          <a:r>
            <a:rPr lang="es-ES" sz="1200" b="1" dirty="0" err="1">
              <a:latin typeface="Candara" panose="020E0502030303020204" pitchFamily="34" charset="0"/>
            </a:rPr>
            <a:t>Órnago</a:t>
          </a:r>
          <a:r>
            <a:rPr lang="es-ES" sz="1200" b="1" dirty="0">
              <a:latin typeface="Candara" panose="020E0502030303020204" pitchFamily="34" charset="0"/>
            </a:rPr>
            <a:t> (ITA)</a:t>
          </a:r>
          <a:r>
            <a:rPr lang="es-ES" sz="1200" dirty="0">
              <a:latin typeface="Candara" panose="020E0502030303020204" pitchFamily="34" charset="0"/>
              <a:sym typeface="Wingdings" panose="05000000000000000000" pitchFamily="2" charset="2"/>
            </a:rPr>
            <a:t> 9</a:t>
          </a:r>
          <a:r>
            <a:rPr lang="es-ES" sz="1400" dirty="0">
              <a:latin typeface="Candara" panose="020E0502030303020204" pitchFamily="34" charset="0"/>
            </a:rPr>
            <a:t> JUNIO </a:t>
          </a:r>
        </a:p>
      </dgm:t>
    </dgm:pt>
    <dgm:pt modelId="{48523C37-4D47-4ABE-BD70-85397BC91352}" type="parTrans" cxnId="{C20EA2D6-D59B-4A19-8F91-6E23078ADEB8}">
      <dgm:prSet/>
      <dgm:spPr/>
      <dgm:t>
        <a:bodyPr/>
        <a:lstStyle/>
        <a:p>
          <a:endParaRPr lang="es-ES" sz="1000">
            <a:latin typeface="Candara" panose="020E0502030303020204" pitchFamily="34" charset="0"/>
          </a:endParaRPr>
        </a:p>
      </dgm:t>
    </dgm:pt>
    <dgm:pt modelId="{BBCF5CC9-01F6-45E7-904E-848C35BCF8D3}" type="sibTrans" cxnId="{C20EA2D6-D59B-4A19-8F91-6E23078ADEB8}">
      <dgm:prSet/>
      <dgm:spPr/>
      <dgm:t>
        <a:bodyPr/>
        <a:lstStyle/>
        <a:p>
          <a:endParaRPr lang="es-ES" sz="1000">
            <a:latin typeface="Candara" panose="020E0502030303020204" pitchFamily="34" charset="0"/>
          </a:endParaRPr>
        </a:p>
      </dgm:t>
    </dgm:pt>
    <dgm:pt modelId="{89A4BD56-F401-44D6-ACF5-910B990F5717}">
      <dgm:prSet phldrT="[Texto]" custT="1"/>
      <dgm:spPr>
        <a:solidFill>
          <a:srgbClr val="45124E">
            <a:alpha val="30000"/>
          </a:srgbClr>
        </a:solidFill>
      </dgm:spPr>
      <dgm:t>
        <a:bodyPr/>
        <a:lstStyle/>
        <a:p>
          <a:r>
            <a:rPr lang="es-ES" sz="1200" b="1" dirty="0">
              <a:latin typeface="Candara" panose="020E0502030303020204" pitchFamily="34" charset="0"/>
            </a:rPr>
            <a:t>PUBLICACIÓN GRUPOS </a:t>
          </a:r>
          <a:r>
            <a:rPr lang="es-ES" sz="1200" dirty="0">
              <a:latin typeface="Candara" panose="020E0502030303020204" pitchFamily="34" charset="0"/>
              <a:sym typeface="Wingdings" panose="05000000000000000000" pitchFamily="2" charset="2"/>
            </a:rPr>
            <a:t> MARZO</a:t>
          </a:r>
          <a:endParaRPr lang="es-ES" sz="1400" dirty="0">
            <a:latin typeface="Candara" panose="020E0502030303020204" pitchFamily="34" charset="0"/>
          </a:endParaRPr>
        </a:p>
      </dgm:t>
    </dgm:pt>
    <dgm:pt modelId="{51096BC3-3BB1-41DE-9252-9321150CD1EB}" type="parTrans" cxnId="{78C1A87B-6D40-4F48-B8E5-1753AC29CB8B}">
      <dgm:prSet/>
      <dgm:spPr/>
      <dgm:t>
        <a:bodyPr/>
        <a:lstStyle/>
        <a:p>
          <a:endParaRPr lang="es-ES" sz="1000">
            <a:latin typeface="Candara" panose="020E0502030303020204" pitchFamily="34" charset="0"/>
          </a:endParaRPr>
        </a:p>
      </dgm:t>
    </dgm:pt>
    <dgm:pt modelId="{602AB51A-77FE-4319-A162-F69EBBEE3A0C}" type="sibTrans" cxnId="{78C1A87B-6D40-4F48-B8E5-1753AC29CB8B}">
      <dgm:prSet/>
      <dgm:spPr/>
      <dgm:t>
        <a:bodyPr/>
        <a:lstStyle/>
        <a:p>
          <a:endParaRPr lang="es-ES" sz="1000">
            <a:latin typeface="Candara" panose="020E0502030303020204" pitchFamily="34" charset="0"/>
          </a:endParaRPr>
        </a:p>
      </dgm:t>
    </dgm:pt>
    <dgm:pt modelId="{ABC50D2D-5793-4BF5-835C-C5844E9ABC69}" type="pres">
      <dgm:prSet presAssocID="{22F1BE81-8110-47C5-A2E1-BB49B3F91CC1}" presName="Name0" presStyleCnt="0">
        <dgm:presLayoutVars>
          <dgm:dir/>
          <dgm:animLvl val="lvl"/>
          <dgm:resizeHandles val="exact"/>
        </dgm:presLayoutVars>
      </dgm:prSet>
      <dgm:spPr/>
    </dgm:pt>
    <dgm:pt modelId="{7FF6D05E-373B-4D4A-BBF0-2AC88A4C4CBA}" type="pres">
      <dgm:prSet presAssocID="{82BFCC80-4BBF-40E6-92D4-E9EBE30393FC}" presName="Name8" presStyleCnt="0"/>
      <dgm:spPr/>
    </dgm:pt>
    <dgm:pt modelId="{50E68F8B-A7F1-4C75-9D74-75BF4197A1D0}" type="pres">
      <dgm:prSet presAssocID="{82BFCC80-4BBF-40E6-92D4-E9EBE30393FC}" presName="level" presStyleLbl="node1" presStyleIdx="0" presStyleCnt="3" custScaleX="102281">
        <dgm:presLayoutVars>
          <dgm:chMax val="1"/>
          <dgm:bulletEnabled val="1"/>
        </dgm:presLayoutVars>
      </dgm:prSet>
      <dgm:spPr/>
    </dgm:pt>
    <dgm:pt modelId="{72B7573E-3011-42A2-A884-CAC7A36021F6}" type="pres">
      <dgm:prSet presAssocID="{82BFCC80-4BBF-40E6-92D4-E9EBE30393F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DDCFCA9-D9B0-4A03-820E-8A0AE172D856}" type="pres">
      <dgm:prSet presAssocID="{4A82CE6D-63B7-4C0B-B263-D2B95B8F72E4}" presName="Name8" presStyleCnt="0"/>
      <dgm:spPr/>
    </dgm:pt>
    <dgm:pt modelId="{C88F26C2-787F-48D7-BD13-48145E3A7E17}" type="pres">
      <dgm:prSet presAssocID="{4A82CE6D-63B7-4C0B-B263-D2B95B8F72E4}" presName="level" presStyleLbl="node1" presStyleIdx="1" presStyleCnt="3">
        <dgm:presLayoutVars>
          <dgm:chMax val="1"/>
          <dgm:bulletEnabled val="1"/>
        </dgm:presLayoutVars>
      </dgm:prSet>
      <dgm:spPr/>
    </dgm:pt>
    <dgm:pt modelId="{4E9281DA-A00D-4AFA-B6FE-08D79D9616A6}" type="pres">
      <dgm:prSet presAssocID="{4A82CE6D-63B7-4C0B-B263-D2B95B8F72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4FA8C8A-E3C2-4912-9530-3D567F4297BF}" type="pres">
      <dgm:prSet presAssocID="{89A4BD56-F401-44D6-ACF5-910B990F5717}" presName="Name8" presStyleCnt="0"/>
      <dgm:spPr/>
    </dgm:pt>
    <dgm:pt modelId="{E56AD229-7BF6-42AA-ABF0-B9E16CA92E9F}" type="pres">
      <dgm:prSet presAssocID="{89A4BD56-F401-44D6-ACF5-910B990F5717}" presName="level" presStyleLbl="node1" presStyleIdx="2" presStyleCnt="3">
        <dgm:presLayoutVars>
          <dgm:chMax val="1"/>
          <dgm:bulletEnabled val="1"/>
        </dgm:presLayoutVars>
      </dgm:prSet>
      <dgm:spPr/>
    </dgm:pt>
    <dgm:pt modelId="{482DC523-F1F5-4292-8094-33EF40282EB4}" type="pres">
      <dgm:prSet presAssocID="{89A4BD56-F401-44D6-ACF5-910B990F571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9C7141E-543D-4535-A9C4-180D8F4A120A}" type="presOf" srcId="{4A82CE6D-63B7-4C0B-B263-D2B95B8F72E4}" destId="{C88F26C2-787F-48D7-BD13-48145E3A7E17}" srcOrd="0" destOrd="0" presId="urn:microsoft.com/office/officeart/2005/8/layout/pyramid1"/>
    <dgm:cxn modelId="{E22FE65B-60EC-438C-8CE1-7762A2357AEA}" type="presOf" srcId="{22F1BE81-8110-47C5-A2E1-BB49B3F91CC1}" destId="{ABC50D2D-5793-4BF5-835C-C5844E9ABC69}" srcOrd="0" destOrd="0" presId="urn:microsoft.com/office/officeart/2005/8/layout/pyramid1"/>
    <dgm:cxn modelId="{78C1A87B-6D40-4F48-B8E5-1753AC29CB8B}" srcId="{22F1BE81-8110-47C5-A2E1-BB49B3F91CC1}" destId="{89A4BD56-F401-44D6-ACF5-910B990F5717}" srcOrd="2" destOrd="0" parTransId="{51096BC3-3BB1-41DE-9252-9321150CD1EB}" sibTransId="{602AB51A-77FE-4319-A162-F69EBBEE3A0C}"/>
    <dgm:cxn modelId="{0B76D997-21B8-4E7C-8EEA-3C1319EC9B60}" type="presOf" srcId="{89A4BD56-F401-44D6-ACF5-910B990F5717}" destId="{482DC523-F1F5-4292-8094-33EF40282EB4}" srcOrd="1" destOrd="0" presId="urn:microsoft.com/office/officeart/2005/8/layout/pyramid1"/>
    <dgm:cxn modelId="{DCAD93A9-DAEB-4F46-8D58-9C8E0064BBE9}" type="presOf" srcId="{4A82CE6D-63B7-4C0B-B263-D2B95B8F72E4}" destId="{4E9281DA-A00D-4AFA-B6FE-08D79D9616A6}" srcOrd="1" destOrd="0" presId="urn:microsoft.com/office/officeart/2005/8/layout/pyramid1"/>
    <dgm:cxn modelId="{C50B0AAE-041C-4AD6-B4C4-BF27305B5797}" srcId="{22F1BE81-8110-47C5-A2E1-BB49B3F91CC1}" destId="{82BFCC80-4BBF-40E6-92D4-E9EBE30393FC}" srcOrd="0" destOrd="0" parTransId="{CAB050F8-AED6-4405-A7C0-8446ECA0DB4B}" sibTransId="{E7ADA7EE-3CA5-4488-9A18-D18F244622F5}"/>
    <dgm:cxn modelId="{04F095B3-A08E-4554-8A52-ECAC4DF1CDA8}" type="presOf" srcId="{82BFCC80-4BBF-40E6-92D4-E9EBE30393FC}" destId="{72B7573E-3011-42A2-A884-CAC7A36021F6}" srcOrd="1" destOrd="0" presId="urn:microsoft.com/office/officeart/2005/8/layout/pyramid1"/>
    <dgm:cxn modelId="{1D8708CD-B132-4A15-8183-55845E2C8C25}" type="presOf" srcId="{82BFCC80-4BBF-40E6-92D4-E9EBE30393FC}" destId="{50E68F8B-A7F1-4C75-9D74-75BF4197A1D0}" srcOrd="0" destOrd="0" presId="urn:microsoft.com/office/officeart/2005/8/layout/pyramid1"/>
    <dgm:cxn modelId="{A69115D5-1AB9-487A-A1D9-A92A50587421}" type="presOf" srcId="{89A4BD56-F401-44D6-ACF5-910B990F5717}" destId="{E56AD229-7BF6-42AA-ABF0-B9E16CA92E9F}" srcOrd="0" destOrd="0" presId="urn:microsoft.com/office/officeart/2005/8/layout/pyramid1"/>
    <dgm:cxn modelId="{C20EA2D6-D59B-4A19-8F91-6E23078ADEB8}" srcId="{22F1BE81-8110-47C5-A2E1-BB49B3F91CC1}" destId="{4A82CE6D-63B7-4C0B-B263-D2B95B8F72E4}" srcOrd="1" destOrd="0" parTransId="{48523C37-4D47-4ABE-BD70-85397BC91352}" sibTransId="{BBCF5CC9-01F6-45E7-904E-848C35BCF8D3}"/>
    <dgm:cxn modelId="{CE4BB319-5B69-4E83-B648-044DDB7905C9}" type="presParOf" srcId="{ABC50D2D-5793-4BF5-835C-C5844E9ABC69}" destId="{7FF6D05E-373B-4D4A-BBF0-2AC88A4C4CBA}" srcOrd="0" destOrd="0" presId="urn:microsoft.com/office/officeart/2005/8/layout/pyramid1"/>
    <dgm:cxn modelId="{DFBBEFD2-2CFE-470C-8935-163A5069EB0E}" type="presParOf" srcId="{7FF6D05E-373B-4D4A-BBF0-2AC88A4C4CBA}" destId="{50E68F8B-A7F1-4C75-9D74-75BF4197A1D0}" srcOrd="0" destOrd="0" presId="urn:microsoft.com/office/officeart/2005/8/layout/pyramid1"/>
    <dgm:cxn modelId="{68DE08F3-1E93-4703-8354-07AC1C30D475}" type="presParOf" srcId="{7FF6D05E-373B-4D4A-BBF0-2AC88A4C4CBA}" destId="{72B7573E-3011-42A2-A884-CAC7A36021F6}" srcOrd="1" destOrd="0" presId="urn:microsoft.com/office/officeart/2005/8/layout/pyramid1"/>
    <dgm:cxn modelId="{ABBA74E6-31CC-4AF9-B7DB-BACEF4E49313}" type="presParOf" srcId="{ABC50D2D-5793-4BF5-835C-C5844E9ABC69}" destId="{7DDCFCA9-D9B0-4A03-820E-8A0AE172D856}" srcOrd="1" destOrd="0" presId="urn:microsoft.com/office/officeart/2005/8/layout/pyramid1"/>
    <dgm:cxn modelId="{461A4977-A6BB-4881-8AF1-A7E1C457436C}" type="presParOf" srcId="{7DDCFCA9-D9B0-4A03-820E-8A0AE172D856}" destId="{C88F26C2-787F-48D7-BD13-48145E3A7E17}" srcOrd="0" destOrd="0" presId="urn:microsoft.com/office/officeart/2005/8/layout/pyramid1"/>
    <dgm:cxn modelId="{9D4C397E-DEFF-47AB-9988-7B9C289CF466}" type="presParOf" srcId="{7DDCFCA9-D9B0-4A03-820E-8A0AE172D856}" destId="{4E9281DA-A00D-4AFA-B6FE-08D79D9616A6}" srcOrd="1" destOrd="0" presId="urn:microsoft.com/office/officeart/2005/8/layout/pyramid1"/>
    <dgm:cxn modelId="{46A3D295-AD70-488E-ADB0-11E356E2A926}" type="presParOf" srcId="{ABC50D2D-5793-4BF5-835C-C5844E9ABC69}" destId="{34FA8C8A-E3C2-4912-9530-3D567F4297BF}" srcOrd="2" destOrd="0" presId="urn:microsoft.com/office/officeart/2005/8/layout/pyramid1"/>
    <dgm:cxn modelId="{21FED398-8796-4A83-9538-132613503E22}" type="presParOf" srcId="{34FA8C8A-E3C2-4912-9530-3D567F4297BF}" destId="{E56AD229-7BF6-42AA-ABF0-B9E16CA92E9F}" srcOrd="0" destOrd="0" presId="urn:microsoft.com/office/officeart/2005/8/layout/pyramid1"/>
    <dgm:cxn modelId="{8B1A35DF-7E27-4C3B-8F36-6C3848E419D8}" type="presParOf" srcId="{34FA8C8A-E3C2-4912-9530-3D567F4297BF}" destId="{482DC523-F1F5-4292-8094-33EF40282EB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F1BE81-8110-47C5-A2E1-BB49B3F91CC1}" type="doc">
      <dgm:prSet loTypeId="urn:microsoft.com/office/officeart/2005/8/layout/pyramid1" loCatId="pyramid" qsTypeId="urn:microsoft.com/office/officeart/2005/8/quickstyle/simple2" qsCatId="simple" csTypeId="urn:microsoft.com/office/officeart/2005/8/colors/accent2_3" csCatId="accent2" phldr="1"/>
      <dgm:spPr/>
    </dgm:pt>
    <dgm:pt modelId="{82BFCC80-4BBF-40E6-92D4-E9EBE30393FC}">
      <dgm:prSet phldrT="[Texto]" custT="1"/>
      <dgm:spPr>
        <a:solidFill>
          <a:srgbClr val="45124E">
            <a:alpha val="80000"/>
          </a:srgbClr>
        </a:solidFill>
      </dgm:spPr>
      <dgm:t>
        <a:bodyPr/>
        <a:lstStyle/>
        <a:p>
          <a:r>
            <a:rPr lang="es-ES" sz="1400" b="1" dirty="0">
              <a:latin typeface="Candara" panose="020E0502030303020204" pitchFamily="34" charset="0"/>
            </a:rPr>
            <a:t>LISTA DE CONVOCADOS CH-M-PED VIRTUS GBR</a:t>
          </a:r>
          <a:r>
            <a:rPr lang="es-ES" sz="1400" dirty="0">
              <a:latin typeface="Candara" panose="020E0502030303020204" pitchFamily="34" charset="0"/>
              <a:sym typeface="Wingdings" panose="05000000000000000000" pitchFamily="2" charset="2"/>
            </a:rPr>
            <a:t> 9</a:t>
          </a:r>
          <a:r>
            <a:rPr lang="es-ES" sz="1400" dirty="0">
              <a:latin typeface="Candara" panose="020E0502030303020204" pitchFamily="34" charset="0"/>
            </a:rPr>
            <a:t> JUNIO </a:t>
          </a:r>
        </a:p>
      </dgm:t>
    </dgm:pt>
    <dgm:pt modelId="{CAB050F8-AED6-4405-A7C0-8446ECA0DB4B}" type="parTrans" cxnId="{C50B0AAE-041C-4AD6-B4C4-BF27305B5797}">
      <dgm:prSet/>
      <dgm:spPr/>
      <dgm:t>
        <a:bodyPr/>
        <a:lstStyle/>
        <a:p>
          <a:endParaRPr lang="es-ES" sz="1000">
            <a:latin typeface="Candara" panose="020E0502030303020204" pitchFamily="34" charset="0"/>
          </a:endParaRPr>
        </a:p>
      </dgm:t>
    </dgm:pt>
    <dgm:pt modelId="{E7ADA7EE-3CA5-4488-9A18-D18F244622F5}" type="sibTrans" cxnId="{C50B0AAE-041C-4AD6-B4C4-BF27305B5797}">
      <dgm:prSet/>
      <dgm:spPr/>
      <dgm:t>
        <a:bodyPr/>
        <a:lstStyle/>
        <a:p>
          <a:endParaRPr lang="es-ES" sz="1000">
            <a:latin typeface="Candara" panose="020E0502030303020204" pitchFamily="34" charset="0"/>
          </a:endParaRPr>
        </a:p>
      </dgm:t>
    </dgm:pt>
    <dgm:pt modelId="{4A82CE6D-63B7-4C0B-B263-D2B95B8F72E4}">
      <dgm:prSet phldrT="[Texto]" custT="1"/>
      <dgm:spPr>
        <a:solidFill>
          <a:srgbClr val="45124E">
            <a:alpha val="60000"/>
          </a:srgbClr>
        </a:solidFill>
      </dgm:spPr>
      <dgm:t>
        <a:bodyPr/>
        <a:lstStyle/>
        <a:p>
          <a:r>
            <a:rPr lang="es-ES" sz="1400" b="1" dirty="0">
              <a:latin typeface="Candara" panose="020E0502030303020204" pitchFamily="34" charset="0"/>
            </a:rPr>
            <a:t> </a:t>
          </a:r>
          <a:r>
            <a:rPr lang="es-ES" sz="1200" b="1" dirty="0">
              <a:latin typeface="Candara" panose="020E0502030303020204" pitchFamily="34" charset="0"/>
            </a:rPr>
            <a:t>LISTA LARGA DE CLASIFICADOS PARA MUNDIALES</a:t>
          </a:r>
          <a:r>
            <a:rPr lang="es-ES" sz="1200" dirty="0">
              <a:latin typeface="Candara" panose="020E0502030303020204" pitchFamily="34" charset="0"/>
              <a:sym typeface="Wingdings" panose="05000000000000000000" pitchFamily="2" charset="2"/>
            </a:rPr>
            <a:t> MARZO-ABRIL (con la publicación de resultados de la </a:t>
          </a:r>
          <a:r>
            <a:rPr lang="es-ES" sz="1200" dirty="0" err="1">
              <a:latin typeface="Candara" panose="020E0502030303020204" pitchFamily="34" charset="0"/>
              <a:sym typeface="Wingdings" panose="05000000000000000000" pitchFamily="2" charset="2"/>
            </a:rPr>
            <a:t>videocompetición</a:t>
          </a:r>
          <a:r>
            <a:rPr lang="es-ES" sz="1200" dirty="0">
              <a:latin typeface="Candara" panose="020E0502030303020204" pitchFamily="34" charset="0"/>
              <a:sym typeface="Wingdings" panose="05000000000000000000" pitchFamily="2" charset="2"/>
            </a:rPr>
            <a:t> FEBR)</a:t>
          </a:r>
          <a:r>
            <a:rPr lang="es-ES" sz="1400" dirty="0">
              <a:latin typeface="Candara" panose="020E0502030303020204" pitchFamily="34" charset="0"/>
            </a:rPr>
            <a:t> </a:t>
          </a:r>
        </a:p>
      </dgm:t>
    </dgm:pt>
    <dgm:pt modelId="{48523C37-4D47-4ABE-BD70-85397BC91352}" type="parTrans" cxnId="{C20EA2D6-D59B-4A19-8F91-6E23078ADEB8}">
      <dgm:prSet/>
      <dgm:spPr/>
      <dgm:t>
        <a:bodyPr/>
        <a:lstStyle/>
        <a:p>
          <a:endParaRPr lang="es-ES" sz="1000">
            <a:latin typeface="Candara" panose="020E0502030303020204" pitchFamily="34" charset="0"/>
          </a:endParaRPr>
        </a:p>
      </dgm:t>
    </dgm:pt>
    <dgm:pt modelId="{BBCF5CC9-01F6-45E7-904E-848C35BCF8D3}" type="sibTrans" cxnId="{C20EA2D6-D59B-4A19-8F91-6E23078ADEB8}">
      <dgm:prSet/>
      <dgm:spPr/>
      <dgm:t>
        <a:bodyPr/>
        <a:lstStyle/>
        <a:p>
          <a:endParaRPr lang="es-ES" sz="1000">
            <a:latin typeface="Candara" panose="020E0502030303020204" pitchFamily="34" charset="0"/>
          </a:endParaRPr>
        </a:p>
      </dgm:t>
    </dgm:pt>
    <dgm:pt modelId="{89A4BD56-F401-44D6-ACF5-910B990F5717}">
      <dgm:prSet phldrT="[Texto]" custT="1"/>
      <dgm:spPr>
        <a:solidFill>
          <a:srgbClr val="45124E">
            <a:alpha val="30000"/>
          </a:srgbClr>
        </a:solidFill>
      </dgm:spPr>
      <dgm:t>
        <a:bodyPr/>
        <a:lstStyle/>
        <a:p>
          <a:r>
            <a:rPr lang="es-ES" sz="1200" b="1" dirty="0">
              <a:latin typeface="Candara" panose="020E0502030303020204" pitchFamily="34" charset="0"/>
            </a:rPr>
            <a:t>PUBLICACIÓN GRUPOS </a:t>
          </a:r>
          <a:r>
            <a:rPr lang="es-ES" sz="1200">
              <a:latin typeface="Candara" panose="020E0502030303020204" pitchFamily="34" charset="0"/>
              <a:sym typeface="Wingdings" panose="05000000000000000000" pitchFamily="2" charset="2"/>
            </a:rPr>
            <a:t> MARZO</a:t>
          </a:r>
          <a:endParaRPr lang="es-ES" sz="1400" dirty="0">
            <a:latin typeface="Candara" panose="020E0502030303020204" pitchFamily="34" charset="0"/>
          </a:endParaRPr>
        </a:p>
      </dgm:t>
    </dgm:pt>
    <dgm:pt modelId="{51096BC3-3BB1-41DE-9252-9321150CD1EB}" type="parTrans" cxnId="{78C1A87B-6D40-4F48-B8E5-1753AC29CB8B}">
      <dgm:prSet/>
      <dgm:spPr/>
      <dgm:t>
        <a:bodyPr/>
        <a:lstStyle/>
        <a:p>
          <a:endParaRPr lang="es-ES" sz="1000">
            <a:latin typeface="Candara" panose="020E0502030303020204" pitchFamily="34" charset="0"/>
          </a:endParaRPr>
        </a:p>
      </dgm:t>
    </dgm:pt>
    <dgm:pt modelId="{602AB51A-77FE-4319-A162-F69EBBEE3A0C}" type="sibTrans" cxnId="{78C1A87B-6D40-4F48-B8E5-1753AC29CB8B}">
      <dgm:prSet/>
      <dgm:spPr/>
      <dgm:t>
        <a:bodyPr/>
        <a:lstStyle/>
        <a:p>
          <a:endParaRPr lang="es-ES" sz="1000">
            <a:latin typeface="Candara" panose="020E0502030303020204" pitchFamily="34" charset="0"/>
          </a:endParaRPr>
        </a:p>
      </dgm:t>
    </dgm:pt>
    <dgm:pt modelId="{ABC50D2D-5793-4BF5-835C-C5844E9ABC69}" type="pres">
      <dgm:prSet presAssocID="{22F1BE81-8110-47C5-A2E1-BB49B3F91CC1}" presName="Name0" presStyleCnt="0">
        <dgm:presLayoutVars>
          <dgm:dir/>
          <dgm:animLvl val="lvl"/>
          <dgm:resizeHandles val="exact"/>
        </dgm:presLayoutVars>
      </dgm:prSet>
      <dgm:spPr/>
    </dgm:pt>
    <dgm:pt modelId="{7FF6D05E-373B-4D4A-BBF0-2AC88A4C4CBA}" type="pres">
      <dgm:prSet presAssocID="{82BFCC80-4BBF-40E6-92D4-E9EBE30393FC}" presName="Name8" presStyleCnt="0"/>
      <dgm:spPr/>
    </dgm:pt>
    <dgm:pt modelId="{50E68F8B-A7F1-4C75-9D74-75BF4197A1D0}" type="pres">
      <dgm:prSet presAssocID="{82BFCC80-4BBF-40E6-92D4-E9EBE30393FC}" presName="level" presStyleLbl="node1" presStyleIdx="0" presStyleCnt="3" custScaleX="102281">
        <dgm:presLayoutVars>
          <dgm:chMax val="1"/>
          <dgm:bulletEnabled val="1"/>
        </dgm:presLayoutVars>
      </dgm:prSet>
      <dgm:spPr/>
    </dgm:pt>
    <dgm:pt modelId="{72B7573E-3011-42A2-A884-CAC7A36021F6}" type="pres">
      <dgm:prSet presAssocID="{82BFCC80-4BBF-40E6-92D4-E9EBE30393F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DDCFCA9-D9B0-4A03-820E-8A0AE172D856}" type="pres">
      <dgm:prSet presAssocID="{4A82CE6D-63B7-4C0B-B263-D2B95B8F72E4}" presName="Name8" presStyleCnt="0"/>
      <dgm:spPr/>
    </dgm:pt>
    <dgm:pt modelId="{C88F26C2-787F-48D7-BD13-48145E3A7E17}" type="pres">
      <dgm:prSet presAssocID="{4A82CE6D-63B7-4C0B-B263-D2B95B8F72E4}" presName="level" presStyleLbl="node1" presStyleIdx="1" presStyleCnt="3">
        <dgm:presLayoutVars>
          <dgm:chMax val="1"/>
          <dgm:bulletEnabled val="1"/>
        </dgm:presLayoutVars>
      </dgm:prSet>
      <dgm:spPr/>
    </dgm:pt>
    <dgm:pt modelId="{4E9281DA-A00D-4AFA-B6FE-08D79D9616A6}" type="pres">
      <dgm:prSet presAssocID="{4A82CE6D-63B7-4C0B-B263-D2B95B8F72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4FA8C8A-E3C2-4912-9530-3D567F4297BF}" type="pres">
      <dgm:prSet presAssocID="{89A4BD56-F401-44D6-ACF5-910B990F5717}" presName="Name8" presStyleCnt="0"/>
      <dgm:spPr/>
    </dgm:pt>
    <dgm:pt modelId="{E56AD229-7BF6-42AA-ABF0-B9E16CA92E9F}" type="pres">
      <dgm:prSet presAssocID="{89A4BD56-F401-44D6-ACF5-910B990F5717}" presName="level" presStyleLbl="node1" presStyleIdx="2" presStyleCnt="3">
        <dgm:presLayoutVars>
          <dgm:chMax val="1"/>
          <dgm:bulletEnabled val="1"/>
        </dgm:presLayoutVars>
      </dgm:prSet>
      <dgm:spPr/>
    </dgm:pt>
    <dgm:pt modelId="{482DC523-F1F5-4292-8094-33EF40282EB4}" type="pres">
      <dgm:prSet presAssocID="{89A4BD56-F401-44D6-ACF5-910B990F571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9C7141E-543D-4535-A9C4-180D8F4A120A}" type="presOf" srcId="{4A82CE6D-63B7-4C0B-B263-D2B95B8F72E4}" destId="{C88F26C2-787F-48D7-BD13-48145E3A7E17}" srcOrd="0" destOrd="0" presId="urn:microsoft.com/office/officeart/2005/8/layout/pyramid1"/>
    <dgm:cxn modelId="{E22FE65B-60EC-438C-8CE1-7762A2357AEA}" type="presOf" srcId="{22F1BE81-8110-47C5-A2E1-BB49B3F91CC1}" destId="{ABC50D2D-5793-4BF5-835C-C5844E9ABC69}" srcOrd="0" destOrd="0" presId="urn:microsoft.com/office/officeart/2005/8/layout/pyramid1"/>
    <dgm:cxn modelId="{78C1A87B-6D40-4F48-B8E5-1753AC29CB8B}" srcId="{22F1BE81-8110-47C5-A2E1-BB49B3F91CC1}" destId="{89A4BD56-F401-44D6-ACF5-910B990F5717}" srcOrd="2" destOrd="0" parTransId="{51096BC3-3BB1-41DE-9252-9321150CD1EB}" sibTransId="{602AB51A-77FE-4319-A162-F69EBBEE3A0C}"/>
    <dgm:cxn modelId="{0B76D997-21B8-4E7C-8EEA-3C1319EC9B60}" type="presOf" srcId="{89A4BD56-F401-44D6-ACF5-910B990F5717}" destId="{482DC523-F1F5-4292-8094-33EF40282EB4}" srcOrd="1" destOrd="0" presId="urn:microsoft.com/office/officeart/2005/8/layout/pyramid1"/>
    <dgm:cxn modelId="{DCAD93A9-DAEB-4F46-8D58-9C8E0064BBE9}" type="presOf" srcId="{4A82CE6D-63B7-4C0B-B263-D2B95B8F72E4}" destId="{4E9281DA-A00D-4AFA-B6FE-08D79D9616A6}" srcOrd="1" destOrd="0" presId="urn:microsoft.com/office/officeart/2005/8/layout/pyramid1"/>
    <dgm:cxn modelId="{C50B0AAE-041C-4AD6-B4C4-BF27305B5797}" srcId="{22F1BE81-8110-47C5-A2E1-BB49B3F91CC1}" destId="{82BFCC80-4BBF-40E6-92D4-E9EBE30393FC}" srcOrd="0" destOrd="0" parTransId="{CAB050F8-AED6-4405-A7C0-8446ECA0DB4B}" sibTransId="{E7ADA7EE-3CA5-4488-9A18-D18F244622F5}"/>
    <dgm:cxn modelId="{04F095B3-A08E-4554-8A52-ECAC4DF1CDA8}" type="presOf" srcId="{82BFCC80-4BBF-40E6-92D4-E9EBE30393FC}" destId="{72B7573E-3011-42A2-A884-CAC7A36021F6}" srcOrd="1" destOrd="0" presId="urn:microsoft.com/office/officeart/2005/8/layout/pyramid1"/>
    <dgm:cxn modelId="{1D8708CD-B132-4A15-8183-55845E2C8C25}" type="presOf" srcId="{82BFCC80-4BBF-40E6-92D4-E9EBE30393FC}" destId="{50E68F8B-A7F1-4C75-9D74-75BF4197A1D0}" srcOrd="0" destOrd="0" presId="urn:microsoft.com/office/officeart/2005/8/layout/pyramid1"/>
    <dgm:cxn modelId="{A69115D5-1AB9-487A-A1D9-A92A50587421}" type="presOf" srcId="{89A4BD56-F401-44D6-ACF5-910B990F5717}" destId="{E56AD229-7BF6-42AA-ABF0-B9E16CA92E9F}" srcOrd="0" destOrd="0" presId="urn:microsoft.com/office/officeart/2005/8/layout/pyramid1"/>
    <dgm:cxn modelId="{C20EA2D6-D59B-4A19-8F91-6E23078ADEB8}" srcId="{22F1BE81-8110-47C5-A2E1-BB49B3F91CC1}" destId="{4A82CE6D-63B7-4C0B-B263-D2B95B8F72E4}" srcOrd="1" destOrd="0" parTransId="{48523C37-4D47-4ABE-BD70-85397BC91352}" sibTransId="{BBCF5CC9-01F6-45E7-904E-848C35BCF8D3}"/>
    <dgm:cxn modelId="{CE4BB319-5B69-4E83-B648-044DDB7905C9}" type="presParOf" srcId="{ABC50D2D-5793-4BF5-835C-C5844E9ABC69}" destId="{7FF6D05E-373B-4D4A-BBF0-2AC88A4C4CBA}" srcOrd="0" destOrd="0" presId="urn:microsoft.com/office/officeart/2005/8/layout/pyramid1"/>
    <dgm:cxn modelId="{DFBBEFD2-2CFE-470C-8935-163A5069EB0E}" type="presParOf" srcId="{7FF6D05E-373B-4D4A-BBF0-2AC88A4C4CBA}" destId="{50E68F8B-A7F1-4C75-9D74-75BF4197A1D0}" srcOrd="0" destOrd="0" presId="urn:microsoft.com/office/officeart/2005/8/layout/pyramid1"/>
    <dgm:cxn modelId="{68DE08F3-1E93-4703-8354-07AC1C30D475}" type="presParOf" srcId="{7FF6D05E-373B-4D4A-BBF0-2AC88A4C4CBA}" destId="{72B7573E-3011-42A2-A884-CAC7A36021F6}" srcOrd="1" destOrd="0" presId="urn:microsoft.com/office/officeart/2005/8/layout/pyramid1"/>
    <dgm:cxn modelId="{ABBA74E6-31CC-4AF9-B7DB-BACEF4E49313}" type="presParOf" srcId="{ABC50D2D-5793-4BF5-835C-C5844E9ABC69}" destId="{7DDCFCA9-D9B0-4A03-820E-8A0AE172D856}" srcOrd="1" destOrd="0" presId="urn:microsoft.com/office/officeart/2005/8/layout/pyramid1"/>
    <dgm:cxn modelId="{461A4977-A6BB-4881-8AF1-A7E1C457436C}" type="presParOf" srcId="{7DDCFCA9-D9B0-4A03-820E-8A0AE172D856}" destId="{C88F26C2-787F-48D7-BD13-48145E3A7E17}" srcOrd="0" destOrd="0" presId="urn:microsoft.com/office/officeart/2005/8/layout/pyramid1"/>
    <dgm:cxn modelId="{9D4C397E-DEFF-47AB-9988-7B9C289CF466}" type="presParOf" srcId="{7DDCFCA9-D9B0-4A03-820E-8A0AE172D856}" destId="{4E9281DA-A00D-4AFA-B6FE-08D79D9616A6}" srcOrd="1" destOrd="0" presId="urn:microsoft.com/office/officeart/2005/8/layout/pyramid1"/>
    <dgm:cxn modelId="{46A3D295-AD70-488E-ADB0-11E356E2A926}" type="presParOf" srcId="{ABC50D2D-5793-4BF5-835C-C5844E9ABC69}" destId="{34FA8C8A-E3C2-4912-9530-3D567F4297BF}" srcOrd="2" destOrd="0" presId="urn:microsoft.com/office/officeart/2005/8/layout/pyramid1"/>
    <dgm:cxn modelId="{21FED398-8796-4A83-9538-132613503E22}" type="presParOf" srcId="{34FA8C8A-E3C2-4912-9530-3D567F4297BF}" destId="{E56AD229-7BF6-42AA-ABF0-B9E16CA92E9F}" srcOrd="0" destOrd="0" presId="urn:microsoft.com/office/officeart/2005/8/layout/pyramid1"/>
    <dgm:cxn modelId="{8B1A35DF-7E27-4C3B-8F36-6C3848E419D8}" type="presParOf" srcId="{34FA8C8A-E3C2-4912-9530-3D567F4297BF}" destId="{482DC523-F1F5-4292-8094-33EF40282EB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68F8B-A7F1-4C75-9D74-75BF4197A1D0}">
      <dsp:nvSpPr>
        <dsp:cNvPr id="0" name=""/>
        <dsp:cNvSpPr/>
      </dsp:nvSpPr>
      <dsp:spPr>
        <a:xfrm>
          <a:off x="1724969" y="0"/>
          <a:ext cx="1784669" cy="1552995"/>
        </a:xfrm>
        <a:prstGeom prst="trapezoid">
          <a:avLst>
            <a:gd name="adj" fmla="val 56178"/>
          </a:avLst>
        </a:prstGeom>
        <a:solidFill>
          <a:srgbClr val="45124E">
            <a:alpha val="8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Candara" panose="020E0502030303020204" pitchFamily="34" charset="0"/>
              <a:sym typeface="Wingdings" panose="05000000000000000000" pitchFamily="2" charset="2"/>
            </a:rPr>
            <a:t>Lista convocados CH-EU-PED </a:t>
          </a:r>
          <a:r>
            <a:rPr lang="es-ES" sz="1200" b="1" kern="1200" dirty="0" err="1">
              <a:latin typeface="Candara" panose="020E0502030303020204" pitchFamily="34" charset="0"/>
              <a:sym typeface="Wingdings" panose="05000000000000000000" pitchFamily="2" charset="2"/>
            </a:rPr>
            <a:t>Ermelo</a:t>
          </a:r>
          <a:r>
            <a:rPr lang="es-ES" sz="1200" b="1" kern="1200" dirty="0">
              <a:latin typeface="Candara" panose="020E0502030303020204" pitchFamily="34" charset="0"/>
              <a:sym typeface="Wingdings" panose="05000000000000000000" pitchFamily="2" charset="2"/>
            </a:rPr>
            <a:t> (NED)</a:t>
          </a:r>
          <a:r>
            <a:rPr lang="es-ES" sz="1400" kern="1200" dirty="0">
              <a:latin typeface="Candara" panose="020E0502030303020204" pitchFamily="34" charset="0"/>
              <a:sym typeface="Wingdings" panose="05000000000000000000" pitchFamily="2" charset="2"/>
            </a:rPr>
            <a:t>10 JULIO</a:t>
          </a:r>
          <a:r>
            <a:rPr lang="es-ES" sz="1400" kern="1200" dirty="0">
              <a:latin typeface="Candara" panose="020E0502030303020204" pitchFamily="34" charset="0"/>
            </a:rPr>
            <a:t> </a:t>
          </a:r>
        </a:p>
      </dsp:txBody>
      <dsp:txXfrm>
        <a:off x="1724969" y="0"/>
        <a:ext cx="1784669" cy="1552995"/>
      </dsp:txXfrm>
    </dsp:sp>
    <dsp:sp modelId="{C88F26C2-787F-48D7-BD13-48145E3A7E17}">
      <dsp:nvSpPr>
        <dsp:cNvPr id="0" name=""/>
        <dsp:cNvSpPr/>
      </dsp:nvSpPr>
      <dsp:spPr>
        <a:xfrm>
          <a:off x="872434" y="1552995"/>
          <a:ext cx="3489738" cy="1552995"/>
        </a:xfrm>
        <a:prstGeom prst="trapezoid">
          <a:avLst>
            <a:gd name="adj" fmla="val 56178"/>
          </a:avLst>
        </a:prstGeom>
        <a:solidFill>
          <a:srgbClr val="45124E">
            <a:alpha val="6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andara" panose="020E0502030303020204" pitchFamily="34" charset="0"/>
            </a:rPr>
            <a:t> </a:t>
          </a:r>
          <a:r>
            <a:rPr lang="es-ES" sz="1200" b="1" kern="1200" dirty="0">
              <a:latin typeface="Candara" panose="020E0502030303020204" pitchFamily="34" charset="0"/>
            </a:rPr>
            <a:t>LISTA DE CONVOCADOS CPEDI3* </a:t>
          </a:r>
          <a:r>
            <a:rPr lang="es-ES" sz="1200" b="1" kern="1200" dirty="0" err="1">
              <a:latin typeface="Candara" panose="020E0502030303020204" pitchFamily="34" charset="0"/>
            </a:rPr>
            <a:t>Órnago</a:t>
          </a:r>
          <a:r>
            <a:rPr lang="es-ES" sz="1200" b="1" kern="1200" dirty="0">
              <a:latin typeface="Candara" panose="020E0502030303020204" pitchFamily="34" charset="0"/>
            </a:rPr>
            <a:t> (ITA)</a:t>
          </a:r>
          <a:r>
            <a:rPr lang="es-ES" sz="1200" kern="1200" dirty="0">
              <a:latin typeface="Candara" panose="020E0502030303020204" pitchFamily="34" charset="0"/>
              <a:sym typeface="Wingdings" panose="05000000000000000000" pitchFamily="2" charset="2"/>
            </a:rPr>
            <a:t> 9</a:t>
          </a:r>
          <a:r>
            <a:rPr lang="es-ES" sz="1400" kern="1200" dirty="0">
              <a:latin typeface="Candara" panose="020E0502030303020204" pitchFamily="34" charset="0"/>
            </a:rPr>
            <a:t> JUNIO </a:t>
          </a:r>
        </a:p>
      </dsp:txBody>
      <dsp:txXfrm>
        <a:off x="1483138" y="1552995"/>
        <a:ext cx="2268330" cy="1552995"/>
      </dsp:txXfrm>
    </dsp:sp>
    <dsp:sp modelId="{E56AD229-7BF6-42AA-ABF0-B9E16CA92E9F}">
      <dsp:nvSpPr>
        <dsp:cNvPr id="0" name=""/>
        <dsp:cNvSpPr/>
      </dsp:nvSpPr>
      <dsp:spPr>
        <a:xfrm>
          <a:off x="0" y="3105990"/>
          <a:ext cx="5234608" cy="1552995"/>
        </a:xfrm>
        <a:prstGeom prst="trapezoid">
          <a:avLst>
            <a:gd name="adj" fmla="val 56178"/>
          </a:avLst>
        </a:prstGeom>
        <a:solidFill>
          <a:srgbClr val="45124E">
            <a:alpha val="3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Candara" panose="020E0502030303020204" pitchFamily="34" charset="0"/>
            </a:rPr>
            <a:t>PUBLICACIÓN GRUPOS </a:t>
          </a:r>
          <a:r>
            <a:rPr lang="es-ES" sz="1200" kern="1200" dirty="0">
              <a:latin typeface="Candara" panose="020E0502030303020204" pitchFamily="34" charset="0"/>
              <a:sym typeface="Wingdings" panose="05000000000000000000" pitchFamily="2" charset="2"/>
            </a:rPr>
            <a:t> MARZO</a:t>
          </a:r>
          <a:endParaRPr lang="es-ES" sz="1400" kern="1200" dirty="0">
            <a:latin typeface="Candara" panose="020E0502030303020204" pitchFamily="34" charset="0"/>
          </a:endParaRPr>
        </a:p>
      </dsp:txBody>
      <dsp:txXfrm>
        <a:off x="916056" y="3105990"/>
        <a:ext cx="3402495" cy="1552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68F8B-A7F1-4C75-9D74-75BF4197A1D0}">
      <dsp:nvSpPr>
        <dsp:cNvPr id="0" name=""/>
        <dsp:cNvSpPr/>
      </dsp:nvSpPr>
      <dsp:spPr>
        <a:xfrm>
          <a:off x="1724969" y="0"/>
          <a:ext cx="1784669" cy="1552995"/>
        </a:xfrm>
        <a:prstGeom prst="trapezoid">
          <a:avLst>
            <a:gd name="adj" fmla="val 56178"/>
          </a:avLst>
        </a:prstGeom>
        <a:solidFill>
          <a:srgbClr val="45124E">
            <a:alpha val="8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andara" panose="020E0502030303020204" pitchFamily="34" charset="0"/>
            </a:rPr>
            <a:t>LISTA DE CONVOCADOS CH-M-PED VIRTUS GBR</a:t>
          </a:r>
          <a:r>
            <a:rPr lang="es-ES" sz="1400" kern="1200" dirty="0">
              <a:latin typeface="Candara" panose="020E0502030303020204" pitchFamily="34" charset="0"/>
              <a:sym typeface="Wingdings" panose="05000000000000000000" pitchFamily="2" charset="2"/>
            </a:rPr>
            <a:t> 9</a:t>
          </a:r>
          <a:r>
            <a:rPr lang="es-ES" sz="1400" kern="1200" dirty="0">
              <a:latin typeface="Candara" panose="020E0502030303020204" pitchFamily="34" charset="0"/>
            </a:rPr>
            <a:t> JUNIO </a:t>
          </a:r>
        </a:p>
      </dsp:txBody>
      <dsp:txXfrm>
        <a:off x="1724969" y="0"/>
        <a:ext cx="1784669" cy="1552995"/>
      </dsp:txXfrm>
    </dsp:sp>
    <dsp:sp modelId="{C88F26C2-787F-48D7-BD13-48145E3A7E17}">
      <dsp:nvSpPr>
        <dsp:cNvPr id="0" name=""/>
        <dsp:cNvSpPr/>
      </dsp:nvSpPr>
      <dsp:spPr>
        <a:xfrm>
          <a:off x="872434" y="1552995"/>
          <a:ext cx="3489738" cy="1552995"/>
        </a:xfrm>
        <a:prstGeom prst="trapezoid">
          <a:avLst>
            <a:gd name="adj" fmla="val 56178"/>
          </a:avLst>
        </a:prstGeom>
        <a:solidFill>
          <a:srgbClr val="45124E">
            <a:alpha val="6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andara" panose="020E0502030303020204" pitchFamily="34" charset="0"/>
            </a:rPr>
            <a:t> </a:t>
          </a:r>
          <a:r>
            <a:rPr lang="es-ES" sz="1200" b="1" kern="1200" dirty="0">
              <a:latin typeface="Candara" panose="020E0502030303020204" pitchFamily="34" charset="0"/>
            </a:rPr>
            <a:t>LISTA LARGA DE CLASIFICADOS PARA MUNDIALES</a:t>
          </a:r>
          <a:r>
            <a:rPr lang="es-ES" sz="1200" kern="1200" dirty="0">
              <a:latin typeface="Candara" panose="020E0502030303020204" pitchFamily="34" charset="0"/>
              <a:sym typeface="Wingdings" panose="05000000000000000000" pitchFamily="2" charset="2"/>
            </a:rPr>
            <a:t> MARZO-ABRIL (con la publicación de resultados de la </a:t>
          </a:r>
          <a:r>
            <a:rPr lang="es-ES" sz="1200" kern="1200" dirty="0" err="1">
              <a:latin typeface="Candara" panose="020E0502030303020204" pitchFamily="34" charset="0"/>
              <a:sym typeface="Wingdings" panose="05000000000000000000" pitchFamily="2" charset="2"/>
            </a:rPr>
            <a:t>videocompetición</a:t>
          </a:r>
          <a:r>
            <a:rPr lang="es-ES" sz="1200" kern="1200" dirty="0">
              <a:latin typeface="Candara" panose="020E0502030303020204" pitchFamily="34" charset="0"/>
              <a:sym typeface="Wingdings" panose="05000000000000000000" pitchFamily="2" charset="2"/>
            </a:rPr>
            <a:t> FEBR)</a:t>
          </a:r>
          <a:r>
            <a:rPr lang="es-ES" sz="1400" kern="1200" dirty="0">
              <a:latin typeface="Candara" panose="020E0502030303020204" pitchFamily="34" charset="0"/>
            </a:rPr>
            <a:t> </a:t>
          </a:r>
        </a:p>
      </dsp:txBody>
      <dsp:txXfrm>
        <a:off x="1483138" y="1552995"/>
        <a:ext cx="2268330" cy="1552995"/>
      </dsp:txXfrm>
    </dsp:sp>
    <dsp:sp modelId="{E56AD229-7BF6-42AA-ABF0-B9E16CA92E9F}">
      <dsp:nvSpPr>
        <dsp:cNvPr id="0" name=""/>
        <dsp:cNvSpPr/>
      </dsp:nvSpPr>
      <dsp:spPr>
        <a:xfrm>
          <a:off x="0" y="3105990"/>
          <a:ext cx="5234608" cy="1552995"/>
        </a:xfrm>
        <a:prstGeom prst="trapezoid">
          <a:avLst>
            <a:gd name="adj" fmla="val 56178"/>
          </a:avLst>
        </a:prstGeom>
        <a:solidFill>
          <a:srgbClr val="45124E">
            <a:alpha val="3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Candara" panose="020E0502030303020204" pitchFamily="34" charset="0"/>
            </a:rPr>
            <a:t>PUBLICACIÓN GRUPOS </a:t>
          </a:r>
          <a:r>
            <a:rPr lang="es-ES" sz="1200" kern="1200">
              <a:latin typeface="Candara" panose="020E0502030303020204" pitchFamily="34" charset="0"/>
              <a:sym typeface="Wingdings" panose="05000000000000000000" pitchFamily="2" charset="2"/>
            </a:rPr>
            <a:t> MARZO</a:t>
          </a:r>
          <a:endParaRPr lang="es-ES" sz="1400" kern="1200" dirty="0">
            <a:latin typeface="Candara" panose="020E0502030303020204" pitchFamily="34" charset="0"/>
          </a:endParaRPr>
        </a:p>
      </dsp:txBody>
      <dsp:txXfrm>
        <a:off x="916056" y="3105990"/>
        <a:ext cx="3402495" cy="1552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480F1-3EE8-4774-A3BC-AD41448A8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FC017A-2399-4159-A06C-1A9908194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26B70E-6AA2-4D78-BC0A-46DF9BD2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C14-8CCA-4930-9474-8A50565492E4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733F9-00AB-4DA8-B0B2-271E7FBF4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433ADF-0CA9-4403-9BDD-BD4962B4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47F8-F81D-4C8F-9B3E-E66A92534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16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D08B2-AB7A-403E-BC5D-EDB861BD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C9911E-FFB6-4A19-974B-75472C6CC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A79E2E-D55A-4AE6-8ECB-F4A3B22E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C14-8CCA-4930-9474-8A50565492E4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75A42E-8266-43CB-9815-A2320C6F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9DFA2E-6756-470F-9079-3F66B8EF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47F8-F81D-4C8F-9B3E-E66A92534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67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FC693DE-D3C9-4588-B2FF-FAB98A007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F88E32-A2F4-4CB2-985F-7818F3B17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3F1508-2C03-4B85-8967-3BA2CC254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C14-8CCA-4930-9474-8A50565492E4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FD7116-9AC4-4DA2-A390-7337649F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A9E731-BEC7-48DF-AB65-1453490E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47F8-F81D-4C8F-9B3E-E66A92534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08F87-3FD0-4534-B7FC-CE4C58C4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DFBABF-28C2-424E-AC57-34685740A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7766EB-EE61-4856-B754-9C8DB206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C14-8CCA-4930-9474-8A50565492E4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44A9DD-88BE-4037-99BD-F573CA99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D8BD84-874F-43A7-BD86-5BB5DBE9F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47F8-F81D-4C8F-9B3E-E66A92534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71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14F0C-0B6B-43F6-824E-61BD04E2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0C0EA9-C54A-4141-9864-06B9C60BE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A275B1-ACF1-4170-BB42-41DB625C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C14-8CCA-4930-9474-8A50565492E4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C9400-DACC-4ABB-B73E-833BAEBC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AFCED5-CCDB-43A5-8932-FEFE42D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47F8-F81D-4C8F-9B3E-E66A92534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76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D2EFD-30ED-443A-8735-C9B29F2B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1CC463-D9B4-45FD-94BA-21E087970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30EFE6-7F44-47C9-8938-62C7152E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3B5057-B26A-4A4F-951A-9D50846AD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C14-8CCA-4930-9474-8A50565492E4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CB3C65-3B32-4D57-9C9A-7ECAA253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191E1F-8BBD-48FB-B303-D2A34131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47F8-F81D-4C8F-9B3E-E66A92534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72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72467-682E-4663-84AE-5BA6D9D3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5B7854-F7D4-48B5-B051-7B57F5966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E3043B-B03F-4260-A5A6-2E19FFAC8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49013B8-3B76-4F7C-9011-F60ED9E9D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BC24D6-A0E1-4900-A8E1-A0EAF27598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7FD072-90E6-4ED1-9E67-118898BC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C14-8CCA-4930-9474-8A50565492E4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1F43650-90A9-4BBA-AB88-625656FA1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936F3C-C020-463B-BABB-7CD13ADC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47F8-F81D-4C8F-9B3E-E66A92534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94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01C52-06F9-4908-AC87-4AFB96DB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8B657D-5277-4C1C-A813-8A148BCB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C14-8CCA-4930-9474-8A50565492E4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7CF4C2-7689-42CD-B356-CC0D6B50E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6A7234-1941-460A-9B68-91DF5918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47F8-F81D-4C8F-9B3E-E66A92534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71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64F1454-47AD-44EE-9DFA-E0B7E465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C14-8CCA-4930-9474-8A50565492E4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B7CC7B6-E2F7-4634-BD36-EFBFF5EE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33BDE8-CB8F-431B-8BD5-CF6C4AD0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47F8-F81D-4C8F-9B3E-E66A92534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86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71BEC-14FE-494E-AC35-4FA2C4ED1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37E082-9C28-43A1-9DBA-739298D49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280042-A5FE-42A9-9060-952AD9F2C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100B92-B862-4895-9FBE-3115D530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C14-8CCA-4930-9474-8A50565492E4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80873A-EF23-493A-84DE-D189F48B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CFFD48-3E9B-47D2-BF28-32B30274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47F8-F81D-4C8F-9B3E-E66A92534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318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9A8DE-8731-4A65-99DA-452FD6D9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978C11-67B0-4ED2-851E-8F730BA3D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2B6C0B-E479-4C22-B8D2-F31452855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934631-3633-4D3F-B1BE-FDEA16D2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0C14-8CCA-4930-9474-8A50565492E4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DDDEF8-78F0-474F-8224-3E92CF13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7470C4-09CC-49A2-B2B7-A582FD23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47F8-F81D-4C8F-9B3E-E66A92534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47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BD55F26-647A-4D96-91AC-48E5EA48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42376C-5B97-47FA-B2D6-A09D10DC2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E2A24-567D-4770-97E0-E8F1EE84F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C0C14-8CCA-4930-9474-8A50565492E4}" type="datetimeFigureOut">
              <a:rPr lang="es-ES" smtClean="0"/>
              <a:t>20/03/2025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4563A0-92F5-409C-8704-E1923DA50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19BADF-9EE1-43C7-B8B2-158BA9FB3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747F8-F81D-4C8F-9B3E-E66A92534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9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equinoequidad.rfhe.com/" TargetMode="External"/><Relationship Id="rId10" Type="http://schemas.openxmlformats.org/officeDocument/2006/relationships/image" Target="../media/image6.svg"/><Relationship Id="rId4" Type="http://schemas.openxmlformats.org/officeDocument/2006/relationships/image" Target="../media/image4.sv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equinoequidad.rfhe.com/" TargetMode="Externa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4.png"/><Relationship Id="rId7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gif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2273792F-F5EF-5464-E52E-285C7B5E7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" y="0"/>
            <a:ext cx="12177565" cy="6858000"/>
          </a:xfrm>
          <a:prstGeom prst="rect">
            <a:avLst/>
          </a:prstGeom>
        </p:spPr>
      </p:pic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721500C-C19E-472C-E651-8AAE98AFF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29" y="1594096"/>
            <a:ext cx="7563209" cy="4259348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BC4E6F37-C01F-4A18-A784-21F5B799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1158" y="5560526"/>
            <a:ext cx="5129684" cy="11406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endParaRPr lang="es-ES" dirty="0">
              <a:solidFill>
                <a:schemeClr val="bg2">
                  <a:lumMod val="2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es-ES" dirty="0">
                <a:solidFill>
                  <a:srgbClr val="532476"/>
                </a:solidFill>
                <a:latin typeface="Avenir Next LT Pro" panose="020B0504020202020204" pitchFamily="34" charset="0"/>
              </a:rPr>
              <a:t>PLAN DEPORTIVO 2025</a:t>
            </a:r>
          </a:p>
          <a:p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Avenir Next LT Pro" panose="020B0504020202020204" pitchFamily="34" charset="0"/>
              </a:rPr>
              <a:t>Doma Clásica Paralímpica</a:t>
            </a:r>
          </a:p>
        </p:txBody>
      </p:sp>
    </p:spTree>
    <p:extLst>
      <p:ext uri="{BB962C8B-B14F-4D97-AF65-F5344CB8AC3E}">
        <p14:creationId xmlns:p14="http://schemas.microsoft.com/office/powerpoint/2010/main" val="2834891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52212BE8-548E-94FD-DFDF-5499F0BE3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10D5B-C874-4A9C-A848-F8310969CA4D}"/>
              </a:ext>
            </a:extLst>
          </p:cNvPr>
          <p:cNvSpPr txBox="1"/>
          <p:nvPr/>
        </p:nvSpPr>
        <p:spPr>
          <a:xfrm>
            <a:off x="4452885" y="516157"/>
            <a:ext cx="7798822" cy="822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sz="2200" b="1" dirty="0">
                <a:solidFill>
                  <a:srgbClr val="7030A0"/>
                </a:solidFill>
                <a:ea typeface="+mj-ea"/>
                <a:cs typeface="+mj-cs"/>
              </a:rPr>
              <a:t>ÁREA DE DEPORTISTAS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7030A0"/>
                </a:solidFill>
                <a:ea typeface="+mj-ea"/>
                <a:cs typeface="+mj-cs"/>
              </a:rPr>
              <a:t>1.6 CRITERIOS DE SELECCIÓN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071BEDE-2A42-4E26-86E8-E130976A0C4A}"/>
              </a:ext>
            </a:extLst>
          </p:cNvPr>
          <p:cNvSpPr/>
          <p:nvPr/>
        </p:nvSpPr>
        <p:spPr>
          <a:xfrm>
            <a:off x="834887" y="2043020"/>
            <a:ext cx="9210261" cy="3602406"/>
          </a:xfrm>
          <a:custGeom>
            <a:avLst/>
            <a:gdLst>
              <a:gd name="connsiteX0" fmla="*/ 0 w 9210261"/>
              <a:gd name="connsiteY0" fmla="*/ 600413 h 3602406"/>
              <a:gd name="connsiteX1" fmla="*/ 600413 w 9210261"/>
              <a:gd name="connsiteY1" fmla="*/ 0 h 3602406"/>
              <a:gd name="connsiteX2" fmla="*/ 8609848 w 9210261"/>
              <a:gd name="connsiteY2" fmla="*/ 0 h 3602406"/>
              <a:gd name="connsiteX3" fmla="*/ 9210261 w 9210261"/>
              <a:gd name="connsiteY3" fmla="*/ 600413 h 3602406"/>
              <a:gd name="connsiteX4" fmla="*/ 9210261 w 9210261"/>
              <a:gd name="connsiteY4" fmla="*/ 3001993 h 3602406"/>
              <a:gd name="connsiteX5" fmla="*/ 8609848 w 9210261"/>
              <a:gd name="connsiteY5" fmla="*/ 3602406 h 3602406"/>
              <a:gd name="connsiteX6" fmla="*/ 600413 w 9210261"/>
              <a:gd name="connsiteY6" fmla="*/ 3602406 h 3602406"/>
              <a:gd name="connsiteX7" fmla="*/ 0 w 9210261"/>
              <a:gd name="connsiteY7" fmla="*/ 3001993 h 3602406"/>
              <a:gd name="connsiteX8" fmla="*/ 0 w 9210261"/>
              <a:gd name="connsiteY8" fmla="*/ 600413 h 36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0261" h="3602406" fill="none" extrusionOk="0">
                <a:moveTo>
                  <a:pt x="0" y="600413"/>
                </a:moveTo>
                <a:cubicBezTo>
                  <a:pt x="-61638" y="292423"/>
                  <a:pt x="254340" y="22516"/>
                  <a:pt x="600413" y="0"/>
                </a:cubicBezTo>
                <a:cubicBezTo>
                  <a:pt x="2331645" y="100167"/>
                  <a:pt x="5638244" y="-154881"/>
                  <a:pt x="8609848" y="0"/>
                </a:cubicBezTo>
                <a:cubicBezTo>
                  <a:pt x="8955056" y="-22396"/>
                  <a:pt x="9217387" y="280004"/>
                  <a:pt x="9210261" y="600413"/>
                </a:cubicBezTo>
                <a:cubicBezTo>
                  <a:pt x="9145272" y="1500075"/>
                  <a:pt x="9142536" y="2444453"/>
                  <a:pt x="9210261" y="3001993"/>
                </a:cubicBezTo>
                <a:cubicBezTo>
                  <a:pt x="9176151" y="3326754"/>
                  <a:pt x="8911046" y="3591407"/>
                  <a:pt x="8609848" y="3602406"/>
                </a:cubicBezTo>
                <a:cubicBezTo>
                  <a:pt x="4857351" y="3523938"/>
                  <a:pt x="2995755" y="3579202"/>
                  <a:pt x="600413" y="3602406"/>
                </a:cubicBezTo>
                <a:cubicBezTo>
                  <a:pt x="220293" y="3585188"/>
                  <a:pt x="-40674" y="3365811"/>
                  <a:pt x="0" y="3001993"/>
                </a:cubicBezTo>
                <a:cubicBezTo>
                  <a:pt x="-9502" y="2028048"/>
                  <a:pt x="30336" y="1237036"/>
                  <a:pt x="0" y="600413"/>
                </a:cubicBezTo>
                <a:close/>
              </a:path>
              <a:path w="9210261" h="3602406" stroke="0" extrusionOk="0">
                <a:moveTo>
                  <a:pt x="0" y="600413"/>
                </a:moveTo>
                <a:cubicBezTo>
                  <a:pt x="8943" y="255652"/>
                  <a:pt x="281667" y="20147"/>
                  <a:pt x="600413" y="0"/>
                </a:cubicBezTo>
                <a:cubicBezTo>
                  <a:pt x="4451142" y="149851"/>
                  <a:pt x="4929453" y="33038"/>
                  <a:pt x="8609848" y="0"/>
                </a:cubicBezTo>
                <a:cubicBezTo>
                  <a:pt x="8938534" y="-31783"/>
                  <a:pt x="9195754" y="275348"/>
                  <a:pt x="9210261" y="600413"/>
                </a:cubicBezTo>
                <a:cubicBezTo>
                  <a:pt x="9232499" y="1549451"/>
                  <a:pt x="9354023" y="2007650"/>
                  <a:pt x="9210261" y="3001993"/>
                </a:cubicBezTo>
                <a:cubicBezTo>
                  <a:pt x="9202667" y="3330481"/>
                  <a:pt x="8916596" y="3647312"/>
                  <a:pt x="8609848" y="3602406"/>
                </a:cubicBezTo>
                <a:cubicBezTo>
                  <a:pt x="5528753" y="3498007"/>
                  <a:pt x="2860742" y="3613908"/>
                  <a:pt x="600413" y="3602406"/>
                </a:cubicBezTo>
                <a:cubicBezTo>
                  <a:pt x="230066" y="3590532"/>
                  <a:pt x="15212" y="3351159"/>
                  <a:pt x="0" y="3001993"/>
                </a:cubicBezTo>
                <a:cubicBezTo>
                  <a:pt x="-141869" y="2430971"/>
                  <a:pt x="-147724" y="1382224"/>
                  <a:pt x="0" y="600413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Aceptación y firma documentos de compromiso con RFHE</a:t>
            </a:r>
          </a:p>
          <a:p>
            <a:pPr marL="285750" indent="-285750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Resultados/rendimiento en competición nacional e internacional y cualquier consideración técnica adicional propuesta por la comisión técnica.</a:t>
            </a:r>
          </a:p>
          <a:p>
            <a:pPr marL="285750" indent="-285750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Seguimiento de la planificación deportiva acordada con la RFHE.</a:t>
            </a:r>
          </a:p>
          <a:p>
            <a:pPr marL="285750" indent="-285750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Pertenencia a grados de interés estratégico para la conformación de equipo.</a:t>
            </a:r>
          </a:p>
          <a:p>
            <a:pPr marL="285750" indent="-285750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Aceptación, seguimiento y cumplimento de la normativa y directrices de la RFHE y DT.</a:t>
            </a:r>
          </a:p>
          <a:p>
            <a:pPr marL="285750" indent="-285750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Seguimiento pautas de entrenamiento y competición acordes al bienestar del caballo y normativas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Stewards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FEI.</a:t>
            </a:r>
          </a:p>
          <a:p>
            <a:pPr marL="285750" indent="-285750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Aprobación veterinario Oficial RFHE</a:t>
            </a:r>
          </a:p>
        </p:txBody>
      </p:sp>
    </p:spTree>
    <p:extLst>
      <p:ext uri="{BB962C8B-B14F-4D97-AF65-F5344CB8AC3E}">
        <p14:creationId xmlns:p14="http://schemas.microsoft.com/office/powerpoint/2010/main" val="370055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Diagrama&#10;&#10;Descripción generada automáticamente">
            <a:extLst>
              <a:ext uri="{FF2B5EF4-FFF2-40B4-BE49-F238E27FC236}">
                <a16:creationId xmlns:a16="http://schemas.microsoft.com/office/drawing/2014/main" id="{01A551B7-95D4-0D88-6365-8E9370B61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2171C491-75B3-4E5C-B588-1BE7E46CAC17}"/>
              </a:ext>
            </a:extLst>
          </p:cNvPr>
          <p:cNvSpPr/>
          <p:nvPr/>
        </p:nvSpPr>
        <p:spPr>
          <a:xfrm>
            <a:off x="421012" y="1492624"/>
            <a:ext cx="11450146" cy="3401799"/>
          </a:xfrm>
          <a:custGeom>
            <a:avLst/>
            <a:gdLst>
              <a:gd name="connsiteX0" fmla="*/ 0 w 11450146"/>
              <a:gd name="connsiteY0" fmla="*/ 566978 h 3401799"/>
              <a:gd name="connsiteX1" fmla="*/ 566978 w 11450146"/>
              <a:gd name="connsiteY1" fmla="*/ 0 h 3401799"/>
              <a:gd name="connsiteX2" fmla="*/ 10883168 w 11450146"/>
              <a:gd name="connsiteY2" fmla="*/ 0 h 3401799"/>
              <a:gd name="connsiteX3" fmla="*/ 11450146 w 11450146"/>
              <a:gd name="connsiteY3" fmla="*/ 566978 h 3401799"/>
              <a:gd name="connsiteX4" fmla="*/ 11450146 w 11450146"/>
              <a:gd name="connsiteY4" fmla="*/ 2834821 h 3401799"/>
              <a:gd name="connsiteX5" fmla="*/ 10883168 w 11450146"/>
              <a:gd name="connsiteY5" fmla="*/ 3401799 h 3401799"/>
              <a:gd name="connsiteX6" fmla="*/ 566978 w 11450146"/>
              <a:gd name="connsiteY6" fmla="*/ 3401799 h 3401799"/>
              <a:gd name="connsiteX7" fmla="*/ 0 w 11450146"/>
              <a:gd name="connsiteY7" fmla="*/ 2834821 h 3401799"/>
              <a:gd name="connsiteX8" fmla="*/ 0 w 11450146"/>
              <a:gd name="connsiteY8" fmla="*/ 566978 h 340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0146" h="3401799" fill="none" extrusionOk="0">
                <a:moveTo>
                  <a:pt x="0" y="566978"/>
                </a:moveTo>
                <a:cubicBezTo>
                  <a:pt x="-9602" y="257523"/>
                  <a:pt x="238206" y="24328"/>
                  <a:pt x="566978" y="0"/>
                </a:cubicBezTo>
                <a:cubicBezTo>
                  <a:pt x="2937947" y="100167"/>
                  <a:pt x="9671134" y="-154881"/>
                  <a:pt x="10883168" y="0"/>
                </a:cubicBezTo>
                <a:cubicBezTo>
                  <a:pt x="11206445" y="-16693"/>
                  <a:pt x="11477153" y="296253"/>
                  <a:pt x="11450146" y="566978"/>
                </a:cubicBezTo>
                <a:cubicBezTo>
                  <a:pt x="11385157" y="1425706"/>
                  <a:pt x="11382421" y="1837270"/>
                  <a:pt x="11450146" y="2834821"/>
                </a:cubicBezTo>
                <a:cubicBezTo>
                  <a:pt x="11434997" y="3144917"/>
                  <a:pt x="11158498" y="3388122"/>
                  <a:pt x="10883168" y="3401799"/>
                </a:cubicBezTo>
                <a:cubicBezTo>
                  <a:pt x="5963636" y="3323331"/>
                  <a:pt x="3129824" y="3378595"/>
                  <a:pt x="566978" y="3401799"/>
                </a:cubicBezTo>
                <a:cubicBezTo>
                  <a:pt x="242482" y="3397767"/>
                  <a:pt x="-19335" y="3163270"/>
                  <a:pt x="0" y="2834821"/>
                </a:cubicBezTo>
                <a:cubicBezTo>
                  <a:pt x="-9502" y="1798161"/>
                  <a:pt x="30336" y="1636792"/>
                  <a:pt x="0" y="566978"/>
                </a:cubicBezTo>
                <a:close/>
              </a:path>
              <a:path w="11450146" h="3401799" stroke="0" extrusionOk="0">
                <a:moveTo>
                  <a:pt x="0" y="566978"/>
                </a:moveTo>
                <a:cubicBezTo>
                  <a:pt x="27115" y="213936"/>
                  <a:pt x="265230" y="17845"/>
                  <a:pt x="566978" y="0"/>
                </a:cubicBezTo>
                <a:cubicBezTo>
                  <a:pt x="1671120" y="149851"/>
                  <a:pt x="8766137" y="33038"/>
                  <a:pt x="10883168" y="0"/>
                </a:cubicBezTo>
                <a:cubicBezTo>
                  <a:pt x="11194992" y="-14279"/>
                  <a:pt x="11426710" y="264401"/>
                  <a:pt x="11450146" y="566978"/>
                </a:cubicBezTo>
                <a:cubicBezTo>
                  <a:pt x="11472384" y="1570705"/>
                  <a:pt x="11593908" y="2356693"/>
                  <a:pt x="11450146" y="2834821"/>
                </a:cubicBezTo>
                <a:cubicBezTo>
                  <a:pt x="11426512" y="3138271"/>
                  <a:pt x="11191260" y="3410909"/>
                  <a:pt x="10883168" y="3401799"/>
                </a:cubicBezTo>
                <a:cubicBezTo>
                  <a:pt x="6091091" y="3297400"/>
                  <a:pt x="2814112" y="3413301"/>
                  <a:pt x="566978" y="3401799"/>
                </a:cubicBezTo>
                <a:cubicBezTo>
                  <a:pt x="213771" y="3389519"/>
                  <a:pt x="40680" y="3194933"/>
                  <a:pt x="0" y="2834821"/>
                </a:cubicBezTo>
                <a:cubicBezTo>
                  <a:pt x="-141869" y="1737170"/>
                  <a:pt x="-147724" y="1443751"/>
                  <a:pt x="0" y="566978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s-ES" b="1" dirty="0">
                <a:solidFill>
                  <a:srgbClr val="45124E"/>
                </a:solidFill>
              </a:rPr>
              <a:t>Genéricos de la Disciplina</a:t>
            </a:r>
            <a:endParaRPr lang="es-ES" b="1" dirty="0">
              <a:solidFill>
                <a:schemeClr val="bg2">
                  <a:lumMod val="10000"/>
                </a:schemeClr>
              </a:solidFill>
            </a:endParaRPr>
          </a:p>
          <a:p>
            <a:pPr marL="742950" lvl="1" indent="-285750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effectLst/>
                <a:ea typeface="Times New Roman" panose="02020603050405020304" pitchFamily="18" charset="0"/>
              </a:rPr>
              <a:t>Desarrollo y </a:t>
            </a:r>
            <a:r>
              <a:rPr lang="es-ES" b="1" dirty="0">
                <a:effectLst/>
                <a:ea typeface="Times New Roman" panose="02020603050405020304" pitchFamily="18" charset="0"/>
              </a:rPr>
              <a:t>unificación en la gestión deportiva de la disciplina a nivel autonómico</a:t>
            </a:r>
            <a:r>
              <a:rPr lang="es-ES" dirty="0">
                <a:effectLst/>
                <a:ea typeface="Times New Roman" panose="02020603050405020304" pitchFamily="18" charset="0"/>
              </a:rPr>
              <a:t>. </a:t>
            </a:r>
          </a:p>
          <a:p>
            <a:pPr marL="742950" lvl="1" indent="-285750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ea typeface="Times New Roman" panose="02020603050405020304" pitchFamily="18" charset="0"/>
              </a:rPr>
              <a:t>Mantenimiento de la celebración</a:t>
            </a:r>
            <a:r>
              <a:rPr lang="es-ES" dirty="0">
                <a:effectLst/>
                <a:ea typeface="Times New Roman" panose="02020603050405020304" pitchFamily="18" charset="0"/>
              </a:rPr>
              <a:t> de competiciones internacionales en España</a:t>
            </a:r>
          </a:p>
          <a:p>
            <a:pPr marL="742950" lvl="1" indent="-285750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tx1"/>
                </a:solidFill>
              </a:rPr>
              <a:t>Mantenimiento del </a:t>
            </a:r>
            <a:r>
              <a:rPr lang="es-ES" dirty="0" err="1">
                <a:solidFill>
                  <a:schemeClr val="tx1"/>
                </a:solidFill>
              </a:rPr>
              <a:t>nº</a:t>
            </a:r>
            <a:r>
              <a:rPr lang="es-ES" dirty="0">
                <a:solidFill>
                  <a:schemeClr val="tx1"/>
                </a:solidFill>
              </a:rPr>
              <a:t> de competiciones nacionales inclusivas. </a:t>
            </a:r>
            <a:r>
              <a:rPr lang="es-ES" sz="1600" b="1" dirty="0">
                <a:solidFill>
                  <a:srgbClr val="532476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18 </a:t>
            </a:r>
            <a:r>
              <a:rPr lang="es-ES" sz="1600" b="1" dirty="0" err="1">
                <a:solidFill>
                  <a:srgbClr val="532476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CPEDNs</a:t>
            </a:r>
            <a:r>
              <a:rPr lang="es-ES" sz="1600" b="1" dirty="0">
                <a:solidFill>
                  <a:srgbClr val="532476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/92 salidas a pista</a:t>
            </a:r>
            <a:endParaRPr lang="es-ES" sz="1600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effectLst/>
                <a:ea typeface="Times New Roman" panose="02020603050405020304" pitchFamily="18" charset="0"/>
              </a:rPr>
              <a:t>Desarrollo del </a:t>
            </a:r>
            <a:r>
              <a:rPr lang="es-ES" b="1" dirty="0">
                <a:effectLst/>
                <a:ea typeface="Times New Roman" panose="02020603050405020304" pitchFamily="18" charset="0"/>
              </a:rPr>
              <a:t>Programa EQUINO EQUIDAD </a:t>
            </a:r>
            <a:r>
              <a:rPr lang="es-ES" dirty="0">
                <a:effectLst/>
                <a:ea typeface="Times New Roman" panose="02020603050405020304" pitchFamily="18" charset="0"/>
              </a:rPr>
              <a:t>(enlace entre deporte, educación y terapia)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hlinkClick r:id="rId5"/>
              </a:rPr>
              <a:t>http://equinoequidad.rfhe.com/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). </a:t>
            </a:r>
            <a:endParaRPr lang="es-ES" dirty="0">
              <a:effectLst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ea typeface="Times New Roman" panose="02020603050405020304" pitchFamily="18" charset="0"/>
              </a:rPr>
              <a:t>Formaciones Específicas para TD y ayudantes</a:t>
            </a:r>
            <a:r>
              <a:rPr lang="es-ES" sz="1600" b="1" dirty="0">
                <a:solidFill>
                  <a:srgbClr val="532476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 abril-mayo 2025</a:t>
            </a:r>
            <a:endParaRPr lang="es-ES" sz="1600" b="1" dirty="0">
              <a:solidFill>
                <a:srgbClr val="532476"/>
              </a:solidFill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effectLst/>
                <a:ea typeface="Times New Roman" panose="02020603050405020304" pitchFamily="18" charset="0"/>
              </a:rPr>
              <a:t>Apoyo promoción internacional de oficiales (jueces, comisarios y clasificadores) </a:t>
            </a:r>
            <a:r>
              <a:rPr lang="es-ES" sz="1600" b="1" dirty="0">
                <a:solidFill>
                  <a:srgbClr val="532476"/>
                </a:solidFill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 2 juezas y 2 comisarias FEI</a:t>
            </a:r>
            <a:endParaRPr lang="es-ES" b="1" dirty="0">
              <a:solidFill>
                <a:srgbClr val="532476"/>
              </a:solidFill>
              <a:effectLst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s-ES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CA7305-5CC8-4DC8-8DF8-5B59204E77D7}"/>
              </a:ext>
            </a:extLst>
          </p:cNvPr>
          <p:cNvSpPr txBox="1"/>
          <p:nvPr/>
        </p:nvSpPr>
        <p:spPr>
          <a:xfrm>
            <a:off x="4777499" y="481388"/>
            <a:ext cx="7414501" cy="822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  <a:ea typeface="+mj-ea"/>
                <a:cs typeface="+mj-cs"/>
              </a:rPr>
              <a:t>2</a:t>
            </a:r>
            <a:r>
              <a:rPr lang="en-US" sz="2000" b="1" dirty="0">
                <a:solidFill>
                  <a:srgbClr val="7030A0"/>
                </a:solidFill>
                <a:ea typeface="+mj-ea"/>
                <a:cs typeface="+mj-cs"/>
              </a:rPr>
              <a:t>.OTRAS ÁREAS DE TRABAJO.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  <a:ea typeface="+mj-ea"/>
                <a:cs typeface="+mj-cs"/>
              </a:rPr>
              <a:t>2.2 CONSUMACIÓN DE OBJETIVOS PROPUESTOS 2024</a:t>
            </a:r>
            <a:endParaRPr lang="en-US" sz="3000" b="1" dirty="0">
              <a:solidFill>
                <a:srgbClr val="7030A0"/>
              </a:solidFill>
              <a:ea typeface="+mj-ea"/>
              <a:cs typeface="+mj-cs"/>
            </a:endParaRPr>
          </a:p>
        </p:txBody>
      </p:sp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73FEFB44-7B1C-7A08-8CB5-3D72DDDD7F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914" y="2886339"/>
            <a:ext cx="972610" cy="614367"/>
          </a:xfrm>
          <a:prstGeom prst="rect">
            <a:avLst/>
          </a:prstGeom>
        </p:spPr>
      </p:pic>
      <p:pic>
        <p:nvPicPr>
          <p:cNvPr id="3" name="Gráfico 2" descr="Licuadora contorno">
            <a:extLst>
              <a:ext uri="{FF2B5EF4-FFF2-40B4-BE49-F238E27FC236}">
                <a16:creationId xmlns:a16="http://schemas.microsoft.com/office/drawing/2014/main" id="{CD1D8AC9-4946-523F-9EA3-D2F014E310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8626" y="1947612"/>
            <a:ext cx="320772" cy="320772"/>
          </a:xfrm>
          <a:prstGeom prst="rect">
            <a:avLst/>
          </a:prstGeom>
        </p:spPr>
      </p:pic>
      <p:pic>
        <p:nvPicPr>
          <p:cNvPr id="4" name="Gráfico 3" descr="Señal de pulgar hacia arriba  contorno">
            <a:extLst>
              <a:ext uri="{FF2B5EF4-FFF2-40B4-BE49-F238E27FC236}">
                <a16:creationId xmlns:a16="http://schemas.microsoft.com/office/drawing/2014/main" id="{DA86F419-2A6F-7A01-29FC-3619D6597B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8626" y="2309012"/>
            <a:ext cx="296084" cy="296084"/>
          </a:xfrm>
          <a:prstGeom prst="rect">
            <a:avLst/>
          </a:prstGeom>
        </p:spPr>
      </p:pic>
      <p:pic>
        <p:nvPicPr>
          <p:cNvPr id="5" name="Gráfico 4" descr="Señal de pulgar hacia arriba  contorno">
            <a:extLst>
              <a:ext uri="{FF2B5EF4-FFF2-40B4-BE49-F238E27FC236}">
                <a16:creationId xmlns:a16="http://schemas.microsoft.com/office/drawing/2014/main" id="{330A27B2-2600-02A8-7126-3EDA6633AA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8626" y="2645724"/>
            <a:ext cx="296084" cy="296084"/>
          </a:xfrm>
          <a:prstGeom prst="rect">
            <a:avLst/>
          </a:prstGeom>
        </p:spPr>
      </p:pic>
      <p:pic>
        <p:nvPicPr>
          <p:cNvPr id="6" name="Gráfico 5" descr="Señal de pulgar hacia arriba  contorno">
            <a:extLst>
              <a:ext uri="{FF2B5EF4-FFF2-40B4-BE49-F238E27FC236}">
                <a16:creationId xmlns:a16="http://schemas.microsoft.com/office/drawing/2014/main" id="{502683F9-C2E0-4470-DBAA-A37B0F9366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8626" y="3045481"/>
            <a:ext cx="296084" cy="296084"/>
          </a:xfrm>
          <a:prstGeom prst="rect">
            <a:avLst/>
          </a:prstGeom>
        </p:spPr>
      </p:pic>
      <p:pic>
        <p:nvPicPr>
          <p:cNvPr id="8" name="Gráfico 7" descr="Señal de pulgar hacia arriba  contorno">
            <a:extLst>
              <a:ext uri="{FF2B5EF4-FFF2-40B4-BE49-F238E27FC236}">
                <a16:creationId xmlns:a16="http://schemas.microsoft.com/office/drawing/2014/main" id="{61EE520B-0107-573B-D469-4836BEAE79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8626" y="4043367"/>
            <a:ext cx="296084" cy="296084"/>
          </a:xfrm>
          <a:prstGeom prst="rect">
            <a:avLst/>
          </a:prstGeom>
        </p:spPr>
      </p:pic>
      <p:pic>
        <p:nvPicPr>
          <p:cNvPr id="9" name="Gráfico 8" descr="Licuadora contorno">
            <a:extLst>
              <a:ext uri="{FF2B5EF4-FFF2-40B4-BE49-F238E27FC236}">
                <a16:creationId xmlns:a16="http://schemas.microsoft.com/office/drawing/2014/main" id="{143EEC6B-354B-4053-C780-F48707ADF1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282" y="3635138"/>
            <a:ext cx="320772" cy="32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42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07DA9-EA86-CF31-1377-D41217B49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Diagrama&#10;&#10;Descripción generada automáticamente">
            <a:extLst>
              <a:ext uri="{FF2B5EF4-FFF2-40B4-BE49-F238E27FC236}">
                <a16:creationId xmlns:a16="http://schemas.microsoft.com/office/drawing/2014/main" id="{28933F09-6178-8238-81E3-AF8B1658A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97380AF5-0F0A-631A-4821-BE9D0362CB2C}"/>
              </a:ext>
            </a:extLst>
          </p:cNvPr>
          <p:cNvSpPr/>
          <p:nvPr/>
        </p:nvSpPr>
        <p:spPr>
          <a:xfrm>
            <a:off x="421012" y="1492624"/>
            <a:ext cx="11002362" cy="3401799"/>
          </a:xfrm>
          <a:custGeom>
            <a:avLst/>
            <a:gdLst>
              <a:gd name="connsiteX0" fmla="*/ 0 w 11002362"/>
              <a:gd name="connsiteY0" fmla="*/ 566978 h 3401799"/>
              <a:gd name="connsiteX1" fmla="*/ 566978 w 11002362"/>
              <a:gd name="connsiteY1" fmla="*/ 0 h 3401799"/>
              <a:gd name="connsiteX2" fmla="*/ 10435384 w 11002362"/>
              <a:gd name="connsiteY2" fmla="*/ 0 h 3401799"/>
              <a:gd name="connsiteX3" fmla="*/ 11002362 w 11002362"/>
              <a:gd name="connsiteY3" fmla="*/ 566978 h 3401799"/>
              <a:gd name="connsiteX4" fmla="*/ 11002362 w 11002362"/>
              <a:gd name="connsiteY4" fmla="*/ 2834821 h 3401799"/>
              <a:gd name="connsiteX5" fmla="*/ 10435384 w 11002362"/>
              <a:gd name="connsiteY5" fmla="*/ 3401799 h 3401799"/>
              <a:gd name="connsiteX6" fmla="*/ 566978 w 11002362"/>
              <a:gd name="connsiteY6" fmla="*/ 3401799 h 3401799"/>
              <a:gd name="connsiteX7" fmla="*/ 0 w 11002362"/>
              <a:gd name="connsiteY7" fmla="*/ 2834821 h 3401799"/>
              <a:gd name="connsiteX8" fmla="*/ 0 w 11002362"/>
              <a:gd name="connsiteY8" fmla="*/ 566978 h 340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2362" h="3401799" fill="none" extrusionOk="0">
                <a:moveTo>
                  <a:pt x="0" y="566978"/>
                </a:moveTo>
                <a:cubicBezTo>
                  <a:pt x="-9602" y="257523"/>
                  <a:pt x="238206" y="24328"/>
                  <a:pt x="566978" y="0"/>
                </a:cubicBezTo>
                <a:cubicBezTo>
                  <a:pt x="3409917" y="100167"/>
                  <a:pt x="6568340" y="-154881"/>
                  <a:pt x="10435384" y="0"/>
                </a:cubicBezTo>
                <a:cubicBezTo>
                  <a:pt x="10758661" y="-16693"/>
                  <a:pt x="11029369" y="296253"/>
                  <a:pt x="11002362" y="566978"/>
                </a:cubicBezTo>
                <a:cubicBezTo>
                  <a:pt x="10937373" y="1425706"/>
                  <a:pt x="10934637" y="1837270"/>
                  <a:pt x="11002362" y="2834821"/>
                </a:cubicBezTo>
                <a:cubicBezTo>
                  <a:pt x="10987213" y="3144917"/>
                  <a:pt x="10710714" y="3388122"/>
                  <a:pt x="10435384" y="3401799"/>
                </a:cubicBezTo>
                <a:cubicBezTo>
                  <a:pt x="6889287" y="3323331"/>
                  <a:pt x="2836001" y="3378595"/>
                  <a:pt x="566978" y="3401799"/>
                </a:cubicBezTo>
                <a:cubicBezTo>
                  <a:pt x="242482" y="3397767"/>
                  <a:pt x="-19335" y="3163270"/>
                  <a:pt x="0" y="2834821"/>
                </a:cubicBezTo>
                <a:cubicBezTo>
                  <a:pt x="-9502" y="1798161"/>
                  <a:pt x="30336" y="1636792"/>
                  <a:pt x="0" y="566978"/>
                </a:cubicBezTo>
                <a:close/>
              </a:path>
              <a:path w="11002362" h="3401799" stroke="0" extrusionOk="0">
                <a:moveTo>
                  <a:pt x="0" y="566978"/>
                </a:moveTo>
                <a:cubicBezTo>
                  <a:pt x="27115" y="213936"/>
                  <a:pt x="265230" y="17845"/>
                  <a:pt x="566978" y="0"/>
                </a:cubicBezTo>
                <a:cubicBezTo>
                  <a:pt x="4588902" y="149851"/>
                  <a:pt x="9258699" y="33038"/>
                  <a:pt x="10435384" y="0"/>
                </a:cubicBezTo>
                <a:cubicBezTo>
                  <a:pt x="10747208" y="-14279"/>
                  <a:pt x="10978926" y="264401"/>
                  <a:pt x="11002362" y="566978"/>
                </a:cubicBezTo>
                <a:cubicBezTo>
                  <a:pt x="11024600" y="1570705"/>
                  <a:pt x="11146124" y="2356693"/>
                  <a:pt x="11002362" y="2834821"/>
                </a:cubicBezTo>
                <a:cubicBezTo>
                  <a:pt x="10978728" y="3138271"/>
                  <a:pt x="10743476" y="3410909"/>
                  <a:pt x="10435384" y="3401799"/>
                </a:cubicBezTo>
                <a:cubicBezTo>
                  <a:pt x="9049414" y="3297400"/>
                  <a:pt x="2313719" y="3413301"/>
                  <a:pt x="566978" y="3401799"/>
                </a:cubicBezTo>
                <a:cubicBezTo>
                  <a:pt x="213771" y="3389519"/>
                  <a:pt x="40680" y="3194933"/>
                  <a:pt x="0" y="2834821"/>
                </a:cubicBezTo>
                <a:cubicBezTo>
                  <a:pt x="-141869" y="1737170"/>
                  <a:pt x="-147724" y="1443751"/>
                  <a:pt x="0" y="566978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s-ES" b="1" dirty="0">
                <a:solidFill>
                  <a:srgbClr val="45124E"/>
                </a:solidFill>
                <a:latin typeface="Candara" panose="020E0502030303020204" pitchFamily="34" charset="0"/>
              </a:rPr>
              <a:t>Genéricos de la Disciplina</a:t>
            </a:r>
            <a:endParaRPr lang="es-ES" b="1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  <a:p>
            <a:pPr marL="742950" lvl="1" indent="-285750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effectLst/>
                <a:ea typeface="Times New Roman" panose="02020603050405020304" pitchFamily="18" charset="0"/>
              </a:rPr>
              <a:t>Desarrollo y </a:t>
            </a:r>
            <a:r>
              <a:rPr lang="es-ES" b="1" dirty="0">
                <a:ea typeface="Times New Roman" panose="02020603050405020304" pitchFamily="18" charset="0"/>
              </a:rPr>
              <a:t>apoyo</a:t>
            </a:r>
            <a:r>
              <a:rPr lang="es-ES" b="1" dirty="0">
                <a:effectLst/>
                <a:ea typeface="Times New Roman" panose="02020603050405020304" pitchFamily="18" charset="0"/>
              </a:rPr>
              <a:t> en la gestión deportiva de la disciplina a nivel autonómico</a:t>
            </a:r>
            <a:r>
              <a:rPr lang="es-ES" dirty="0">
                <a:effectLst/>
                <a:ea typeface="Times New Roman" panose="02020603050405020304" pitchFamily="18" charset="0"/>
              </a:rPr>
              <a:t>. </a:t>
            </a:r>
          </a:p>
          <a:p>
            <a:pPr marL="742950" lvl="1" indent="-285750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ea typeface="Times New Roman" panose="02020603050405020304" pitchFamily="18" charset="0"/>
              </a:rPr>
              <a:t>Mantenimiento de la celebración</a:t>
            </a:r>
            <a:r>
              <a:rPr lang="es-ES" dirty="0">
                <a:effectLst/>
                <a:ea typeface="Times New Roman" panose="02020603050405020304" pitchFamily="18" charset="0"/>
              </a:rPr>
              <a:t> de competiciones internacionales en España.</a:t>
            </a:r>
          </a:p>
          <a:p>
            <a:pPr marL="742950" lvl="1" indent="-285750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tx1"/>
                </a:solidFill>
              </a:rPr>
              <a:t>Mantenimiento del </a:t>
            </a:r>
            <a:r>
              <a:rPr lang="es-ES" dirty="0" err="1">
                <a:solidFill>
                  <a:schemeClr val="tx1"/>
                </a:solidFill>
              </a:rPr>
              <a:t>nº</a:t>
            </a:r>
            <a:r>
              <a:rPr lang="es-ES" dirty="0">
                <a:solidFill>
                  <a:schemeClr val="tx1"/>
                </a:solidFill>
              </a:rPr>
              <a:t> de competiciones nacionales inclusivas. </a:t>
            </a:r>
          </a:p>
          <a:p>
            <a:pPr marL="742950" lvl="1" indent="-285750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effectLst/>
                <a:ea typeface="Times New Roman" panose="02020603050405020304" pitchFamily="18" charset="0"/>
              </a:rPr>
              <a:t>Desarrollo del </a:t>
            </a:r>
            <a:r>
              <a:rPr lang="es-ES" b="1" dirty="0">
                <a:effectLst/>
                <a:ea typeface="Times New Roman" panose="02020603050405020304" pitchFamily="18" charset="0"/>
              </a:rPr>
              <a:t>Programa EQUINO EQUIDAD </a:t>
            </a:r>
            <a:r>
              <a:rPr lang="es-ES" dirty="0">
                <a:effectLst/>
                <a:ea typeface="Times New Roman" panose="02020603050405020304" pitchFamily="18" charset="0"/>
              </a:rPr>
              <a:t>(enlace entre deporte, educación y terapia)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hlinkClick r:id="rId5"/>
              </a:rPr>
              <a:t>http://equinoequidad.rfhe.com/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). </a:t>
            </a:r>
            <a:endParaRPr lang="es-ES" dirty="0">
              <a:effectLst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ea typeface="Times New Roman" panose="02020603050405020304" pitchFamily="18" charset="0"/>
              </a:rPr>
              <a:t>Formaciones Específicas para TD y ayudantes.</a:t>
            </a:r>
          </a:p>
          <a:p>
            <a:pPr marL="742950" lvl="1" indent="-285750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effectLst/>
                <a:ea typeface="Times New Roman" panose="02020603050405020304" pitchFamily="18" charset="0"/>
              </a:rPr>
              <a:t>Apoyo promoción internacional de oficiales (jueces, comisarios y clasificadores) </a:t>
            </a:r>
          </a:p>
          <a:p>
            <a:pPr marL="742950" lvl="1" indent="-285750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ea typeface="Times New Roman" panose="02020603050405020304" pitchFamily="18" charset="0"/>
              </a:rPr>
              <a:t>Formación y actualización de oficiales nacionales.</a:t>
            </a:r>
            <a:endParaRPr lang="es-E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s-ES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67E2C8-3F51-17C9-EE59-D0840A940E06}"/>
              </a:ext>
            </a:extLst>
          </p:cNvPr>
          <p:cNvSpPr txBox="1"/>
          <p:nvPr/>
        </p:nvSpPr>
        <p:spPr>
          <a:xfrm>
            <a:off x="4777499" y="481388"/>
            <a:ext cx="7414501" cy="822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  <a:ea typeface="+mj-ea"/>
                <a:cs typeface="+mj-cs"/>
              </a:rPr>
              <a:t>2</a:t>
            </a:r>
            <a:r>
              <a:rPr lang="en-US" sz="2000" b="1" dirty="0">
                <a:solidFill>
                  <a:srgbClr val="7030A0"/>
                </a:solidFill>
                <a:ea typeface="+mj-ea"/>
                <a:cs typeface="+mj-cs"/>
              </a:rPr>
              <a:t>.OTRAS ÁREAS DE TRABAJO.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  <a:ea typeface="+mj-ea"/>
                <a:cs typeface="+mj-cs"/>
              </a:rPr>
              <a:t>2.2 OBJETIVOS PROPUESTOS 2025</a:t>
            </a:r>
            <a:endParaRPr lang="en-US" sz="3000" b="1" dirty="0">
              <a:solidFill>
                <a:srgbClr val="7030A0"/>
              </a:solidFill>
              <a:ea typeface="+mj-ea"/>
              <a:cs typeface="+mj-cs"/>
            </a:endParaRPr>
          </a:p>
        </p:txBody>
      </p:sp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3CBB122-EA2B-5E77-0849-3A6B37DA84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809" y="3429000"/>
            <a:ext cx="972610" cy="61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17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Diagrama&#10;&#10;Descripción generada automáticamente">
            <a:extLst>
              <a:ext uri="{FF2B5EF4-FFF2-40B4-BE49-F238E27FC236}">
                <a16:creationId xmlns:a16="http://schemas.microsoft.com/office/drawing/2014/main" id="{32A5EC01-5338-E8D2-512C-042E4EA1E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285E5A0-77D4-4025-9A45-5E03B7B4A959}"/>
              </a:ext>
            </a:extLst>
          </p:cNvPr>
          <p:cNvSpPr/>
          <p:nvPr/>
        </p:nvSpPr>
        <p:spPr>
          <a:xfrm>
            <a:off x="212034" y="1497324"/>
            <a:ext cx="9859813" cy="5167306"/>
          </a:xfrm>
          <a:custGeom>
            <a:avLst/>
            <a:gdLst>
              <a:gd name="connsiteX0" fmla="*/ 0 w 9859813"/>
              <a:gd name="connsiteY0" fmla="*/ 861235 h 5167306"/>
              <a:gd name="connsiteX1" fmla="*/ 861235 w 9859813"/>
              <a:gd name="connsiteY1" fmla="*/ 0 h 5167306"/>
              <a:gd name="connsiteX2" fmla="*/ 8998578 w 9859813"/>
              <a:gd name="connsiteY2" fmla="*/ 0 h 5167306"/>
              <a:gd name="connsiteX3" fmla="*/ 9859813 w 9859813"/>
              <a:gd name="connsiteY3" fmla="*/ 861235 h 5167306"/>
              <a:gd name="connsiteX4" fmla="*/ 9859813 w 9859813"/>
              <a:gd name="connsiteY4" fmla="*/ 4306071 h 5167306"/>
              <a:gd name="connsiteX5" fmla="*/ 8998578 w 9859813"/>
              <a:gd name="connsiteY5" fmla="*/ 5167306 h 5167306"/>
              <a:gd name="connsiteX6" fmla="*/ 861235 w 9859813"/>
              <a:gd name="connsiteY6" fmla="*/ 5167306 h 5167306"/>
              <a:gd name="connsiteX7" fmla="*/ 0 w 9859813"/>
              <a:gd name="connsiteY7" fmla="*/ 4306071 h 5167306"/>
              <a:gd name="connsiteX8" fmla="*/ 0 w 9859813"/>
              <a:gd name="connsiteY8" fmla="*/ 861235 h 516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59813" h="5167306" fill="none" extrusionOk="0">
                <a:moveTo>
                  <a:pt x="0" y="861235"/>
                </a:moveTo>
                <a:cubicBezTo>
                  <a:pt x="-28175" y="396380"/>
                  <a:pt x="375932" y="15021"/>
                  <a:pt x="861235" y="0"/>
                </a:cubicBezTo>
                <a:cubicBezTo>
                  <a:pt x="4561609" y="100167"/>
                  <a:pt x="5370798" y="-154881"/>
                  <a:pt x="8998578" y="0"/>
                </a:cubicBezTo>
                <a:cubicBezTo>
                  <a:pt x="9481409" y="-11822"/>
                  <a:pt x="9894952" y="440766"/>
                  <a:pt x="9859813" y="861235"/>
                </a:cubicBezTo>
                <a:cubicBezTo>
                  <a:pt x="9794824" y="1925690"/>
                  <a:pt x="9792088" y="3575176"/>
                  <a:pt x="9859813" y="4306071"/>
                </a:cubicBezTo>
                <a:cubicBezTo>
                  <a:pt x="9822425" y="4774223"/>
                  <a:pt x="9437247" y="5153927"/>
                  <a:pt x="8998578" y="5167306"/>
                </a:cubicBezTo>
                <a:cubicBezTo>
                  <a:pt x="6415170" y="5088838"/>
                  <a:pt x="2514402" y="5144102"/>
                  <a:pt x="861235" y="5167306"/>
                </a:cubicBezTo>
                <a:cubicBezTo>
                  <a:pt x="329790" y="5147506"/>
                  <a:pt x="-20420" y="4797893"/>
                  <a:pt x="0" y="4306071"/>
                </a:cubicBezTo>
                <a:cubicBezTo>
                  <a:pt x="-9502" y="3441451"/>
                  <a:pt x="30336" y="2284604"/>
                  <a:pt x="0" y="861235"/>
                </a:cubicBezTo>
                <a:close/>
              </a:path>
              <a:path w="9859813" h="5167306" stroke="0" extrusionOk="0">
                <a:moveTo>
                  <a:pt x="0" y="861235"/>
                </a:moveTo>
                <a:cubicBezTo>
                  <a:pt x="17790" y="359403"/>
                  <a:pt x="425733" y="62925"/>
                  <a:pt x="861235" y="0"/>
                </a:cubicBezTo>
                <a:cubicBezTo>
                  <a:pt x="2529530" y="149851"/>
                  <a:pt x="4947249" y="33038"/>
                  <a:pt x="8998578" y="0"/>
                </a:cubicBezTo>
                <a:cubicBezTo>
                  <a:pt x="9470358" y="-42198"/>
                  <a:pt x="9844346" y="392554"/>
                  <a:pt x="9859813" y="861235"/>
                </a:cubicBezTo>
                <a:cubicBezTo>
                  <a:pt x="9882051" y="2162780"/>
                  <a:pt x="10003575" y="3637580"/>
                  <a:pt x="9859813" y="4306071"/>
                </a:cubicBezTo>
                <a:cubicBezTo>
                  <a:pt x="9849040" y="4777304"/>
                  <a:pt x="9429642" y="5247868"/>
                  <a:pt x="8998578" y="5167306"/>
                </a:cubicBezTo>
                <a:cubicBezTo>
                  <a:pt x="7697967" y="5062907"/>
                  <a:pt x="3158987" y="5178808"/>
                  <a:pt x="861235" y="5167306"/>
                </a:cubicBezTo>
                <a:cubicBezTo>
                  <a:pt x="354544" y="5157793"/>
                  <a:pt x="35207" y="4822377"/>
                  <a:pt x="0" y="4306071"/>
                </a:cubicBezTo>
                <a:cubicBezTo>
                  <a:pt x="-141869" y="3709346"/>
                  <a:pt x="-147724" y="1571907"/>
                  <a:pt x="0" y="861235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600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endParaRPr lang="es-ES" sz="1600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endParaRPr lang="es-ES" sz="1600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endParaRPr lang="es-ES" sz="1600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endParaRPr lang="es-ES" sz="1600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endParaRPr lang="es-ES" sz="1600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endParaRPr lang="es-ES" sz="1600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r>
              <a:rPr lang="es-ES" b="1" dirty="0">
                <a:solidFill>
                  <a:srgbClr val="45124E"/>
                </a:solidFill>
              </a:rPr>
              <a:t>PROGRAMA EQUINO EQUIDAD</a:t>
            </a:r>
          </a:p>
          <a:p>
            <a:pPr>
              <a:lnSpc>
                <a:spcPct val="110000"/>
              </a:lnSpc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</a:rPr>
              <a:t>Objetivo: </a:t>
            </a:r>
            <a:r>
              <a:rPr lang="es-ES" sz="1600" i="0" dirty="0">
                <a:solidFill>
                  <a:srgbClr val="272626"/>
                </a:solidFill>
                <a:effectLst/>
              </a:rPr>
              <a:t>fomentar acciones que posibiliten el acceso de las personas con discapacidad o necesidades específicas de apoyo al entorno ecuestre, tanto desde la perspectiva laboral, como la deportiva y la de los servicios asistidos por equinos (EAS); como herramienta para la mejora de su calidad de vida e integración social, así como cualificar a todos los profesionales vinculados a este sector. En definitiva, favorecer la igualdad de oportunidades respetando la pluralidad y necesidades de las personas, a través de la </a:t>
            </a:r>
            <a:r>
              <a:rPr lang="es-ES" sz="1600" i="0" dirty="0">
                <a:solidFill>
                  <a:srgbClr val="33CCCC"/>
                </a:solidFill>
                <a:effectLst/>
              </a:rPr>
              <a:t>creación de entornos ecuestres más inclusivos y diversos.</a:t>
            </a:r>
          </a:p>
          <a:p>
            <a:pPr>
              <a:lnSpc>
                <a:spcPct val="110000"/>
              </a:lnSpc>
            </a:pPr>
            <a:endParaRPr lang="es-ES" sz="1400" dirty="0">
              <a:solidFill>
                <a:srgbClr val="272626"/>
              </a:solidFill>
            </a:endParaRPr>
          </a:p>
          <a:p>
            <a:pPr>
              <a:lnSpc>
                <a:spcPct val="110000"/>
              </a:lnSpc>
            </a:pPr>
            <a:r>
              <a:rPr lang="es-ES" sz="1600" b="1" dirty="0">
                <a:solidFill>
                  <a:srgbClr val="272626"/>
                </a:solidFill>
              </a:rPr>
              <a:t>Áreas de desarrollo: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s-ES" sz="1600" dirty="0">
                <a:solidFill>
                  <a:srgbClr val="272626"/>
                </a:solidFill>
              </a:rPr>
              <a:t>PROMOCIÓN Y DIFUSIÓN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s-ES" sz="1600" dirty="0">
                <a:solidFill>
                  <a:srgbClr val="272626"/>
                </a:solidFill>
              </a:rPr>
              <a:t>FORMACIÓN ECUESTRE ESPECIALIZADA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s-ES" sz="1600" dirty="0">
                <a:solidFill>
                  <a:srgbClr val="272626"/>
                </a:solidFill>
              </a:rPr>
              <a:t>LA ACCESIBILIDAD A LA FORMACIÓN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s-ES" sz="1600" dirty="0">
                <a:solidFill>
                  <a:srgbClr val="272626"/>
                </a:solidFill>
              </a:rPr>
              <a:t>LA ACCESIBILIDAD AL DEPORTE Y A LA COMPETICIÓN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s-ES" sz="1600" dirty="0">
                <a:solidFill>
                  <a:srgbClr val="272626"/>
                </a:solidFill>
              </a:rPr>
              <a:t>INVESTIGACIÓN CIENTÍFICA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es-ES" sz="1600" dirty="0">
                <a:solidFill>
                  <a:srgbClr val="272626"/>
                </a:solidFill>
              </a:rPr>
              <a:t>REGISTRO DE PROVEEDORES DE SERVICIOS EQUINOS ASISTIDOS</a:t>
            </a:r>
          </a:p>
          <a:p>
            <a:pPr>
              <a:lnSpc>
                <a:spcPct val="110000"/>
              </a:lnSpc>
            </a:pPr>
            <a:endParaRPr lang="es-ES" sz="1400" dirty="0">
              <a:solidFill>
                <a:srgbClr val="272626"/>
              </a:solidFill>
            </a:endParaRPr>
          </a:p>
          <a:p>
            <a:pPr>
              <a:lnSpc>
                <a:spcPct val="110000"/>
              </a:lnSpc>
            </a:pPr>
            <a:endParaRPr lang="es-ES" sz="1400" dirty="0">
              <a:solidFill>
                <a:srgbClr val="272626"/>
              </a:solidFill>
            </a:endParaRPr>
          </a:p>
          <a:p>
            <a:pPr>
              <a:lnSpc>
                <a:spcPct val="110000"/>
              </a:lnSpc>
            </a:pPr>
            <a:endParaRPr lang="es-ES" sz="1400" dirty="0">
              <a:solidFill>
                <a:srgbClr val="272626"/>
              </a:solidFill>
            </a:endParaRPr>
          </a:p>
          <a:p>
            <a:pPr>
              <a:lnSpc>
                <a:spcPct val="110000"/>
              </a:lnSpc>
            </a:pPr>
            <a:endParaRPr lang="es-ES" sz="1400" dirty="0">
              <a:solidFill>
                <a:srgbClr val="272626"/>
              </a:solidFill>
              <a:latin typeface="Candara" panose="020E0502030303020204" pitchFamily="34" charset="0"/>
            </a:endParaRPr>
          </a:p>
          <a:p>
            <a:pPr>
              <a:lnSpc>
                <a:spcPct val="110000"/>
              </a:lnSpc>
            </a:pPr>
            <a:endParaRPr lang="es-ES" sz="1400" dirty="0">
              <a:solidFill>
                <a:srgbClr val="272626"/>
              </a:solidFill>
              <a:latin typeface="Candara" panose="020E0502030303020204" pitchFamily="34" charset="0"/>
            </a:endParaRPr>
          </a:p>
          <a:p>
            <a:pPr>
              <a:lnSpc>
                <a:spcPct val="110000"/>
              </a:lnSpc>
            </a:pPr>
            <a:endParaRPr lang="es-ES" sz="1400" dirty="0">
              <a:solidFill>
                <a:srgbClr val="272626"/>
              </a:solidFill>
              <a:latin typeface="Candara" panose="020E0502030303020204" pitchFamily="34" charset="0"/>
            </a:endParaRPr>
          </a:p>
          <a:p>
            <a:pPr>
              <a:lnSpc>
                <a:spcPct val="110000"/>
              </a:lnSpc>
            </a:pPr>
            <a:endParaRPr lang="es-ES" sz="1400" dirty="0">
              <a:solidFill>
                <a:srgbClr val="272626"/>
              </a:solidFill>
              <a:latin typeface="Candara" panose="020E0502030303020204" pitchFamily="34" charset="0"/>
            </a:endParaRPr>
          </a:p>
          <a:p>
            <a:pPr>
              <a:lnSpc>
                <a:spcPct val="110000"/>
              </a:lnSpc>
            </a:pPr>
            <a:endParaRPr lang="es-ES" sz="1400" dirty="0">
              <a:solidFill>
                <a:srgbClr val="272626"/>
              </a:solidFill>
              <a:latin typeface="Candara" panose="020E0502030303020204" pitchFamily="34" charset="0"/>
            </a:endParaRPr>
          </a:p>
          <a:p>
            <a:pPr>
              <a:lnSpc>
                <a:spcPct val="110000"/>
              </a:lnSpc>
            </a:pPr>
            <a:endParaRPr lang="es-ES" sz="1400" dirty="0">
              <a:solidFill>
                <a:srgbClr val="272626"/>
              </a:solidFill>
              <a:latin typeface="Candara" panose="020E0502030303020204" pitchFamily="34" charset="0"/>
            </a:endParaRPr>
          </a:p>
          <a:p>
            <a:pPr>
              <a:lnSpc>
                <a:spcPct val="110000"/>
              </a:lnSpc>
            </a:pPr>
            <a:endParaRPr lang="es-ES" sz="1400" dirty="0">
              <a:solidFill>
                <a:srgbClr val="272626"/>
              </a:solidFill>
              <a:latin typeface="Candara" panose="020E0502030303020204" pitchFamily="34" charset="0"/>
            </a:endParaRPr>
          </a:p>
          <a:p>
            <a:pPr>
              <a:lnSpc>
                <a:spcPct val="110000"/>
              </a:lnSpc>
            </a:pPr>
            <a:endParaRPr lang="es-ES" sz="1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endParaRPr lang="es-ES" b="1" dirty="0">
              <a:solidFill>
                <a:srgbClr val="532476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ADDFF-69AD-4DB0-B7D1-A44323D92B8F}"/>
              </a:ext>
            </a:extLst>
          </p:cNvPr>
          <p:cNvSpPr txBox="1"/>
          <p:nvPr/>
        </p:nvSpPr>
        <p:spPr>
          <a:xfrm>
            <a:off x="4777499" y="481388"/>
            <a:ext cx="7414501" cy="822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  <a:ea typeface="+mj-ea"/>
                <a:cs typeface="+mj-cs"/>
              </a:rPr>
              <a:t>2</a:t>
            </a:r>
            <a:r>
              <a:rPr lang="en-US" sz="2000" b="1" dirty="0">
                <a:solidFill>
                  <a:srgbClr val="7030A0"/>
                </a:solidFill>
                <a:ea typeface="+mj-ea"/>
                <a:cs typeface="+mj-cs"/>
              </a:rPr>
              <a:t>. OTRAS ÁREAS DE TRABAJO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  <a:ea typeface="+mj-ea"/>
                <a:cs typeface="+mj-cs"/>
              </a:rPr>
              <a:t>2.3 PROGRAMA DE ACTIVIDADES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venir Next LT Pro" panose="020B0504020202020204" pitchFamily="34" charset="0"/>
                <a:ea typeface="+mj-ea"/>
                <a:cs typeface="+mj-cs"/>
              </a:rPr>
              <a:t> </a:t>
            </a:r>
            <a:endParaRPr lang="en-US" sz="3000" dirty="0">
              <a:solidFill>
                <a:schemeClr val="accent4">
                  <a:lumMod val="50000"/>
                </a:schemeClr>
              </a:solidFill>
              <a:latin typeface="Avenir Next LT Pro" panose="020B0504020202020204" pitchFamily="34" charset="0"/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BB581C-D746-6D06-798E-52D53DAF7F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96" t="13694" r="2145" b="8018"/>
          <a:stretch/>
        </p:blipFill>
        <p:spPr>
          <a:xfrm>
            <a:off x="5580530" y="3157880"/>
            <a:ext cx="4356283" cy="184619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F6D0E1-8E2C-7C3B-BE7B-B0615E5FD799}"/>
              </a:ext>
            </a:extLst>
          </p:cNvPr>
          <p:cNvSpPr txBox="1"/>
          <p:nvPr/>
        </p:nvSpPr>
        <p:spPr>
          <a:xfrm>
            <a:off x="2756733" y="5806400"/>
            <a:ext cx="477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venir Next LT Pro Demi" panose="020B0704020202020204" pitchFamily="34" charset="0"/>
              </a:rPr>
              <a:t>http://equinoequidad.rfhe.com</a:t>
            </a:r>
            <a:r>
              <a:rPr lang="es-ES" dirty="0"/>
              <a:t>/</a:t>
            </a:r>
          </a:p>
        </p:txBody>
      </p:sp>
      <p:pic>
        <p:nvPicPr>
          <p:cNvPr id="9" name="Imagen 8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79AFC41-AA84-EA6A-79E4-166817AC4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813" y="811368"/>
            <a:ext cx="1908339" cy="12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23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Diagrama&#10;&#10;Descripción generada automáticamente">
            <a:extLst>
              <a:ext uri="{FF2B5EF4-FFF2-40B4-BE49-F238E27FC236}">
                <a16:creationId xmlns:a16="http://schemas.microsoft.com/office/drawing/2014/main" id="{5CE4FD08-8367-221B-5539-FF664A154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285E5A0-77D4-4025-9A45-5E03B7B4A959}"/>
              </a:ext>
            </a:extLst>
          </p:cNvPr>
          <p:cNvSpPr/>
          <p:nvPr/>
        </p:nvSpPr>
        <p:spPr>
          <a:xfrm>
            <a:off x="212034" y="1497324"/>
            <a:ext cx="9859813" cy="5167306"/>
          </a:xfrm>
          <a:custGeom>
            <a:avLst/>
            <a:gdLst>
              <a:gd name="connsiteX0" fmla="*/ 0 w 9859813"/>
              <a:gd name="connsiteY0" fmla="*/ 861235 h 5167306"/>
              <a:gd name="connsiteX1" fmla="*/ 861235 w 9859813"/>
              <a:gd name="connsiteY1" fmla="*/ 0 h 5167306"/>
              <a:gd name="connsiteX2" fmla="*/ 8998578 w 9859813"/>
              <a:gd name="connsiteY2" fmla="*/ 0 h 5167306"/>
              <a:gd name="connsiteX3" fmla="*/ 9859813 w 9859813"/>
              <a:gd name="connsiteY3" fmla="*/ 861235 h 5167306"/>
              <a:gd name="connsiteX4" fmla="*/ 9859813 w 9859813"/>
              <a:gd name="connsiteY4" fmla="*/ 4306071 h 5167306"/>
              <a:gd name="connsiteX5" fmla="*/ 8998578 w 9859813"/>
              <a:gd name="connsiteY5" fmla="*/ 5167306 h 5167306"/>
              <a:gd name="connsiteX6" fmla="*/ 861235 w 9859813"/>
              <a:gd name="connsiteY6" fmla="*/ 5167306 h 5167306"/>
              <a:gd name="connsiteX7" fmla="*/ 0 w 9859813"/>
              <a:gd name="connsiteY7" fmla="*/ 4306071 h 5167306"/>
              <a:gd name="connsiteX8" fmla="*/ 0 w 9859813"/>
              <a:gd name="connsiteY8" fmla="*/ 861235 h 516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59813" h="5167306" fill="none" extrusionOk="0">
                <a:moveTo>
                  <a:pt x="0" y="861235"/>
                </a:moveTo>
                <a:cubicBezTo>
                  <a:pt x="-28175" y="396380"/>
                  <a:pt x="375932" y="15021"/>
                  <a:pt x="861235" y="0"/>
                </a:cubicBezTo>
                <a:cubicBezTo>
                  <a:pt x="4561609" y="100167"/>
                  <a:pt x="5370798" y="-154881"/>
                  <a:pt x="8998578" y="0"/>
                </a:cubicBezTo>
                <a:cubicBezTo>
                  <a:pt x="9481409" y="-11822"/>
                  <a:pt x="9894952" y="440766"/>
                  <a:pt x="9859813" y="861235"/>
                </a:cubicBezTo>
                <a:cubicBezTo>
                  <a:pt x="9794824" y="1925690"/>
                  <a:pt x="9792088" y="3575176"/>
                  <a:pt x="9859813" y="4306071"/>
                </a:cubicBezTo>
                <a:cubicBezTo>
                  <a:pt x="9822425" y="4774223"/>
                  <a:pt x="9437247" y="5153927"/>
                  <a:pt x="8998578" y="5167306"/>
                </a:cubicBezTo>
                <a:cubicBezTo>
                  <a:pt x="6415170" y="5088838"/>
                  <a:pt x="2514402" y="5144102"/>
                  <a:pt x="861235" y="5167306"/>
                </a:cubicBezTo>
                <a:cubicBezTo>
                  <a:pt x="329790" y="5147506"/>
                  <a:pt x="-20420" y="4797893"/>
                  <a:pt x="0" y="4306071"/>
                </a:cubicBezTo>
                <a:cubicBezTo>
                  <a:pt x="-9502" y="3441451"/>
                  <a:pt x="30336" y="2284604"/>
                  <a:pt x="0" y="861235"/>
                </a:cubicBezTo>
                <a:close/>
              </a:path>
              <a:path w="9859813" h="5167306" stroke="0" extrusionOk="0">
                <a:moveTo>
                  <a:pt x="0" y="861235"/>
                </a:moveTo>
                <a:cubicBezTo>
                  <a:pt x="17790" y="359403"/>
                  <a:pt x="425733" y="62925"/>
                  <a:pt x="861235" y="0"/>
                </a:cubicBezTo>
                <a:cubicBezTo>
                  <a:pt x="2529530" y="149851"/>
                  <a:pt x="4947249" y="33038"/>
                  <a:pt x="8998578" y="0"/>
                </a:cubicBezTo>
                <a:cubicBezTo>
                  <a:pt x="9470358" y="-42198"/>
                  <a:pt x="9844346" y="392554"/>
                  <a:pt x="9859813" y="861235"/>
                </a:cubicBezTo>
                <a:cubicBezTo>
                  <a:pt x="9882051" y="2162780"/>
                  <a:pt x="10003575" y="3637580"/>
                  <a:pt x="9859813" y="4306071"/>
                </a:cubicBezTo>
                <a:cubicBezTo>
                  <a:pt x="9849040" y="4777304"/>
                  <a:pt x="9429642" y="5247868"/>
                  <a:pt x="8998578" y="5167306"/>
                </a:cubicBezTo>
                <a:cubicBezTo>
                  <a:pt x="7697967" y="5062907"/>
                  <a:pt x="3158987" y="5178808"/>
                  <a:pt x="861235" y="5167306"/>
                </a:cubicBezTo>
                <a:cubicBezTo>
                  <a:pt x="354544" y="5157793"/>
                  <a:pt x="35207" y="4822377"/>
                  <a:pt x="0" y="4306071"/>
                </a:cubicBezTo>
                <a:cubicBezTo>
                  <a:pt x="-141869" y="3709346"/>
                  <a:pt x="-147724" y="1571907"/>
                  <a:pt x="0" y="861235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600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endParaRPr lang="es-ES" sz="1600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endParaRPr lang="es-ES" sz="1600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endParaRPr lang="es-ES" sz="1600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endParaRPr lang="es-ES" sz="1600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endParaRPr lang="es-ES" sz="1600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r>
              <a:rPr lang="es-ES" sz="1600" b="1" dirty="0">
                <a:solidFill>
                  <a:srgbClr val="45124E"/>
                </a:solidFill>
              </a:rPr>
              <a:t>II EDICIÓN DEL CURSO DE AYUDANTES PARA LOS CUIDADOS Y MANEJO DE CABALLOS EN LOS EAS</a:t>
            </a:r>
          </a:p>
          <a:p>
            <a:pPr algn="ctr"/>
            <a:endParaRPr lang="es-ES" b="1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endParaRPr lang="es-ES" b="1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endParaRPr lang="es-ES" b="1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endParaRPr lang="es-ES" b="1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endParaRPr lang="es-ES" b="1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endParaRPr lang="es-ES" b="1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endParaRPr lang="es-ES" b="1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endParaRPr lang="es-ES" b="1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endParaRPr lang="es-ES" b="1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endParaRPr lang="es-ES" b="1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>
              <a:lnSpc>
                <a:spcPct val="110000"/>
              </a:lnSpc>
            </a:pPr>
            <a:endParaRPr lang="es-ES" sz="1400" dirty="0">
              <a:solidFill>
                <a:srgbClr val="272626"/>
              </a:solidFill>
              <a:latin typeface="Candara" panose="020E0502030303020204" pitchFamily="34" charset="0"/>
            </a:endParaRPr>
          </a:p>
          <a:p>
            <a:pPr>
              <a:lnSpc>
                <a:spcPct val="110000"/>
              </a:lnSpc>
            </a:pPr>
            <a:endParaRPr lang="es-ES" sz="1400" dirty="0">
              <a:solidFill>
                <a:srgbClr val="272626"/>
              </a:solidFill>
              <a:latin typeface="Candara" panose="020E0502030303020204" pitchFamily="34" charset="0"/>
            </a:endParaRPr>
          </a:p>
          <a:p>
            <a:pPr>
              <a:lnSpc>
                <a:spcPct val="110000"/>
              </a:lnSpc>
            </a:pPr>
            <a:endParaRPr lang="es-ES" sz="1400" dirty="0">
              <a:solidFill>
                <a:srgbClr val="272626"/>
              </a:solidFill>
              <a:latin typeface="Candara" panose="020E0502030303020204" pitchFamily="34" charset="0"/>
            </a:endParaRPr>
          </a:p>
          <a:p>
            <a:pPr>
              <a:lnSpc>
                <a:spcPct val="110000"/>
              </a:lnSpc>
            </a:pPr>
            <a:endParaRPr lang="es-ES" sz="1400" dirty="0">
              <a:solidFill>
                <a:srgbClr val="272626"/>
              </a:solidFill>
              <a:latin typeface="Candara" panose="020E0502030303020204" pitchFamily="34" charset="0"/>
            </a:endParaRPr>
          </a:p>
          <a:p>
            <a:pPr>
              <a:lnSpc>
                <a:spcPct val="110000"/>
              </a:lnSpc>
            </a:pPr>
            <a:endParaRPr lang="es-ES" sz="1400" dirty="0">
              <a:solidFill>
                <a:srgbClr val="272626"/>
              </a:solidFill>
              <a:latin typeface="Candara" panose="020E0502030303020204" pitchFamily="34" charset="0"/>
            </a:endParaRPr>
          </a:p>
          <a:p>
            <a:pPr>
              <a:lnSpc>
                <a:spcPct val="110000"/>
              </a:lnSpc>
            </a:pPr>
            <a:endParaRPr lang="es-ES" sz="1400" dirty="0">
              <a:solidFill>
                <a:srgbClr val="272626"/>
              </a:solidFill>
              <a:latin typeface="Candara" panose="020E0502030303020204" pitchFamily="34" charset="0"/>
            </a:endParaRPr>
          </a:p>
          <a:p>
            <a:pPr>
              <a:lnSpc>
                <a:spcPct val="110000"/>
              </a:lnSpc>
            </a:pPr>
            <a:endParaRPr lang="es-ES" sz="1400" dirty="0">
              <a:solidFill>
                <a:srgbClr val="272626"/>
              </a:solidFill>
              <a:latin typeface="Candara" panose="020E0502030303020204" pitchFamily="34" charset="0"/>
            </a:endParaRPr>
          </a:p>
          <a:p>
            <a:pPr>
              <a:lnSpc>
                <a:spcPct val="110000"/>
              </a:lnSpc>
            </a:pPr>
            <a:endParaRPr lang="es-ES" sz="1400" dirty="0">
              <a:solidFill>
                <a:srgbClr val="272626"/>
              </a:solidFill>
              <a:latin typeface="Candara" panose="020E0502030303020204" pitchFamily="34" charset="0"/>
            </a:endParaRPr>
          </a:p>
          <a:p>
            <a:pPr>
              <a:lnSpc>
                <a:spcPct val="110000"/>
              </a:lnSpc>
            </a:pPr>
            <a:endParaRPr lang="es-ES" sz="1400" dirty="0">
              <a:solidFill>
                <a:srgbClr val="272626"/>
              </a:solidFill>
              <a:latin typeface="Candara" panose="020E0502030303020204" pitchFamily="34" charset="0"/>
            </a:endParaRPr>
          </a:p>
          <a:p>
            <a:pPr>
              <a:lnSpc>
                <a:spcPct val="110000"/>
              </a:lnSpc>
            </a:pPr>
            <a:endParaRPr lang="es-ES" sz="1400" dirty="0">
              <a:solidFill>
                <a:srgbClr val="272626"/>
              </a:solidFill>
              <a:latin typeface="Candara" panose="020E0502030303020204" pitchFamily="34" charset="0"/>
            </a:endParaRPr>
          </a:p>
          <a:p>
            <a:pPr>
              <a:lnSpc>
                <a:spcPct val="110000"/>
              </a:lnSpc>
            </a:pPr>
            <a:endParaRPr lang="es-ES" sz="1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endParaRPr lang="es-ES" b="1" dirty="0">
              <a:solidFill>
                <a:srgbClr val="532476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ADDFF-69AD-4DB0-B7D1-A44323D92B8F}"/>
              </a:ext>
            </a:extLst>
          </p:cNvPr>
          <p:cNvSpPr txBox="1"/>
          <p:nvPr/>
        </p:nvSpPr>
        <p:spPr>
          <a:xfrm>
            <a:off x="4777499" y="481388"/>
            <a:ext cx="7414501" cy="822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  <a:ea typeface="+mj-ea"/>
                <a:cs typeface="+mj-cs"/>
              </a:rPr>
              <a:t>2</a:t>
            </a:r>
            <a:r>
              <a:rPr lang="en-US" sz="2000" b="1" dirty="0">
                <a:solidFill>
                  <a:srgbClr val="7030A0"/>
                </a:solidFill>
                <a:ea typeface="+mj-ea"/>
                <a:cs typeface="+mj-cs"/>
              </a:rPr>
              <a:t>. OTRAS ÁREAS DE TRABAJO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  <a:ea typeface="+mj-ea"/>
                <a:cs typeface="+mj-cs"/>
              </a:rPr>
              <a:t>2.3 PROGRAMA DE ACTIVIDADES </a:t>
            </a:r>
            <a:endParaRPr lang="en-US" sz="3000" b="1" dirty="0">
              <a:solidFill>
                <a:srgbClr val="7030A0"/>
              </a:solidFill>
              <a:ea typeface="+mj-ea"/>
              <a:cs typeface="+mj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F6D0E1-8E2C-7C3B-BE7B-B0615E5FD799}"/>
              </a:ext>
            </a:extLst>
          </p:cNvPr>
          <p:cNvSpPr txBox="1"/>
          <p:nvPr/>
        </p:nvSpPr>
        <p:spPr>
          <a:xfrm>
            <a:off x="6837487" y="2476853"/>
            <a:ext cx="430887" cy="34007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1600" dirty="0">
                <a:solidFill>
                  <a:schemeClr val="accent6">
                    <a:lumMod val="75000"/>
                  </a:schemeClr>
                </a:solidFill>
                <a:latin typeface="Avenir Next LT Pro Demi" panose="020B0704020202020204" pitchFamily="34" charset="0"/>
              </a:rPr>
              <a:t>http://equinoequidad.rfhe.com</a:t>
            </a:r>
            <a:r>
              <a:rPr lang="es-ES" sz="1200" dirty="0"/>
              <a:t>/</a:t>
            </a:r>
          </a:p>
        </p:txBody>
      </p:sp>
      <p:pic>
        <p:nvPicPr>
          <p:cNvPr id="9" name="Imagen 8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C226C7C9-7E76-97F5-1AC4-A09AA55E7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693" y="749303"/>
            <a:ext cx="2062273" cy="1302672"/>
          </a:xfrm>
          <a:prstGeom prst="rect">
            <a:avLst/>
          </a:prstGeom>
        </p:spPr>
      </p:pic>
      <p:pic>
        <p:nvPicPr>
          <p:cNvPr id="5" name="Imagen 4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07423731-E103-E6F9-7769-D949FAA6C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79" y="2238912"/>
            <a:ext cx="2987491" cy="42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86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B9CA347B-BEC5-787A-A8FE-8143251CC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285E5A0-77D4-4025-9A45-5E03B7B4A959}"/>
              </a:ext>
            </a:extLst>
          </p:cNvPr>
          <p:cNvSpPr/>
          <p:nvPr/>
        </p:nvSpPr>
        <p:spPr>
          <a:xfrm>
            <a:off x="277822" y="1828035"/>
            <a:ext cx="6352821" cy="4232727"/>
          </a:xfrm>
          <a:custGeom>
            <a:avLst/>
            <a:gdLst>
              <a:gd name="connsiteX0" fmla="*/ 0 w 6352821"/>
              <a:gd name="connsiteY0" fmla="*/ 705469 h 4232727"/>
              <a:gd name="connsiteX1" fmla="*/ 705469 w 6352821"/>
              <a:gd name="connsiteY1" fmla="*/ 0 h 4232727"/>
              <a:gd name="connsiteX2" fmla="*/ 5647352 w 6352821"/>
              <a:gd name="connsiteY2" fmla="*/ 0 h 4232727"/>
              <a:gd name="connsiteX3" fmla="*/ 6352821 w 6352821"/>
              <a:gd name="connsiteY3" fmla="*/ 705469 h 4232727"/>
              <a:gd name="connsiteX4" fmla="*/ 6352821 w 6352821"/>
              <a:gd name="connsiteY4" fmla="*/ 3527258 h 4232727"/>
              <a:gd name="connsiteX5" fmla="*/ 5647352 w 6352821"/>
              <a:gd name="connsiteY5" fmla="*/ 4232727 h 4232727"/>
              <a:gd name="connsiteX6" fmla="*/ 705469 w 6352821"/>
              <a:gd name="connsiteY6" fmla="*/ 4232727 h 4232727"/>
              <a:gd name="connsiteX7" fmla="*/ 0 w 6352821"/>
              <a:gd name="connsiteY7" fmla="*/ 3527258 h 4232727"/>
              <a:gd name="connsiteX8" fmla="*/ 0 w 6352821"/>
              <a:gd name="connsiteY8" fmla="*/ 705469 h 423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2821" h="4232727" fill="none" extrusionOk="0">
                <a:moveTo>
                  <a:pt x="0" y="705469"/>
                </a:moveTo>
                <a:cubicBezTo>
                  <a:pt x="-24221" y="325127"/>
                  <a:pt x="290376" y="39626"/>
                  <a:pt x="705469" y="0"/>
                </a:cubicBezTo>
                <a:cubicBezTo>
                  <a:pt x="2613316" y="100167"/>
                  <a:pt x="4331873" y="-154881"/>
                  <a:pt x="5647352" y="0"/>
                </a:cubicBezTo>
                <a:cubicBezTo>
                  <a:pt x="6074834" y="-62310"/>
                  <a:pt x="6363350" y="332382"/>
                  <a:pt x="6352821" y="705469"/>
                </a:cubicBezTo>
                <a:cubicBezTo>
                  <a:pt x="6287832" y="1655284"/>
                  <a:pt x="6285096" y="2906440"/>
                  <a:pt x="6352821" y="3527258"/>
                </a:cubicBezTo>
                <a:cubicBezTo>
                  <a:pt x="6306324" y="3907557"/>
                  <a:pt x="6009465" y="4222775"/>
                  <a:pt x="5647352" y="4232727"/>
                </a:cubicBezTo>
                <a:cubicBezTo>
                  <a:pt x="3832924" y="4154259"/>
                  <a:pt x="2506082" y="4209523"/>
                  <a:pt x="705469" y="4232727"/>
                </a:cubicBezTo>
                <a:cubicBezTo>
                  <a:pt x="278357" y="4219423"/>
                  <a:pt x="-15650" y="3929275"/>
                  <a:pt x="0" y="3527258"/>
                </a:cubicBezTo>
                <a:cubicBezTo>
                  <a:pt x="-9502" y="2681027"/>
                  <a:pt x="30336" y="2076618"/>
                  <a:pt x="0" y="705469"/>
                </a:cubicBezTo>
                <a:close/>
              </a:path>
              <a:path w="6352821" h="4232727" stroke="0" extrusionOk="0">
                <a:moveTo>
                  <a:pt x="0" y="705469"/>
                </a:moveTo>
                <a:cubicBezTo>
                  <a:pt x="11794" y="298490"/>
                  <a:pt x="352888" y="58056"/>
                  <a:pt x="705469" y="0"/>
                </a:cubicBezTo>
                <a:cubicBezTo>
                  <a:pt x="2434256" y="149851"/>
                  <a:pt x="4932595" y="33038"/>
                  <a:pt x="5647352" y="0"/>
                </a:cubicBezTo>
                <a:cubicBezTo>
                  <a:pt x="6029893" y="-77249"/>
                  <a:pt x="6300403" y="339459"/>
                  <a:pt x="6352821" y="705469"/>
                </a:cubicBezTo>
                <a:cubicBezTo>
                  <a:pt x="6375059" y="2111000"/>
                  <a:pt x="6496583" y="3146883"/>
                  <a:pt x="6352821" y="3527258"/>
                </a:cubicBezTo>
                <a:cubicBezTo>
                  <a:pt x="6300604" y="3895485"/>
                  <a:pt x="6027967" y="4248999"/>
                  <a:pt x="5647352" y="4232727"/>
                </a:cubicBezTo>
                <a:cubicBezTo>
                  <a:pt x="3516616" y="4128328"/>
                  <a:pt x="1424605" y="4244229"/>
                  <a:pt x="705469" y="4232727"/>
                </a:cubicBezTo>
                <a:cubicBezTo>
                  <a:pt x="307568" y="4230189"/>
                  <a:pt x="45273" y="3969161"/>
                  <a:pt x="0" y="3527258"/>
                </a:cubicBezTo>
                <a:cubicBezTo>
                  <a:pt x="-141869" y="2806038"/>
                  <a:pt x="-147724" y="2054245"/>
                  <a:pt x="0" y="705469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45124E"/>
                </a:solidFill>
              </a:rPr>
              <a:t>PROMOCIÓN </a:t>
            </a:r>
            <a:r>
              <a:rPr lang="es-ES" b="1" i="1" dirty="0">
                <a:solidFill>
                  <a:srgbClr val="45124E"/>
                </a:solidFill>
              </a:rPr>
              <a:t>“Guía orientativa para el fomento y estructura de la competición de doma adaptada a nivel autonómico”</a:t>
            </a:r>
            <a:endParaRPr lang="es-ES" sz="1600" b="1" dirty="0">
              <a:solidFill>
                <a:srgbClr val="45124E"/>
              </a:solidFill>
            </a:endParaRPr>
          </a:p>
          <a:p>
            <a:pPr algn="l"/>
            <a:endParaRPr lang="es-ES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s-ES" sz="1800" b="1" i="0" u="none" strike="noStrike" baseline="0" dirty="0">
                <a:solidFill>
                  <a:srgbClr val="000000"/>
                </a:solidFill>
              </a:rPr>
              <a:t>Objetivos generales:</a:t>
            </a:r>
          </a:p>
          <a:p>
            <a:pPr algn="just"/>
            <a:r>
              <a:rPr lang="es-ES" sz="1600" b="0" i="0" u="none" strike="noStrike" baseline="0" dirty="0">
                <a:solidFill>
                  <a:srgbClr val="000000"/>
                </a:solidFill>
              </a:rPr>
              <a:t>- Orientar a las Federaciones Autonómicas en la acogida e iniciación de la práctica deportiva hípica de deportistas con discapacidad. </a:t>
            </a:r>
          </a:p>
          <a:p>
            <a:pPr algn="just"/>
            <a:r>
              <a:rPr lang="es-ES" sz="1600" b="0" i="0" u="none" strike="noStrike" baseline="0" dirty="0">
                <a:solidFill>
                  <a:srgbClr val="000000"/>
                </a:solidFill>
              </a:rPr>
              <a:t>- Incrementar la base de deportistas. </a:t>
            </a:r>
          </a:p>
          <a:p>
            <a:pPr algn="just"/>
            <a:r>
              <a:rPr lang="es-ES" sz="1600" b="0" i="0" u="none" strike="noStrike" baseline="0" dirty="0">
                <a:solidFill>
                  <a:srgbClr val="000000"/>
                </a:solidFill>
              </a:rPr>
              <a:t>- Potenciar una práctica más segura y escalonada en cuanto a su progresión técnica. </a:t>
            </a:r>
          </a:p>
          <a:p>
            <a:pPr algn="just"/>
            <a:r>
              <a:rPr lang="es-ES" sz="1600" b="0" i="0" u="none" strike="noStrike" baseline="0" dirty="0">
                <a:solidFill>
                  <a:srgbClr val="000000"/>
                </a:solidFill>
              </a:rPr>
              <a:t>- Fomentar la participación consiguiendo una competición más atractiva y motivadora. </a:t>
            </a:r>
          </a:p>
          <a:p>
            <a:pPr algn="ctr"/>
            <a:endParaRPr lang="es-ES" sz="1600" b="1" dirty="0">
              <a:solidFill>
                <a:srgbClr val="532476"/>
              </a:solidFill>
              <a:latin typeface="Candara" panose="020E0502030303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84002D-32A0-4773-91A7-014E351F9008}"/>
              </a:ext>
            </a:extLst>
          </p:cNvPr>
          <p:cNvSpPr txBox="1"/>
          <p:nvPr/>
        </p:nvSpPr>
        <p:spPr>
          <a:xfrm>
            <a:off x="4708257" y="619514"/>
            <a:ext cx="7414501" cy="822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  <a:ea typeface="+mj-ea"/>
                <a:cs typeface="+mj-cs"/>
              </a:rPr>
              <a:t>2</a:t>
            </a:r>
            <a:r>
              <a:rPr lang="en-US" sz="2000" b="1" dirty="0">
                <a:solidFill>
                  <a:srgbClr val="7030A0"/>
                </a:solidFill>
                <a:ea typeface="+mj-ea"/>
                <a:cs typeface="+mj-cs"/>
              </a:rPr>
              <a:t>. OTRAS ÁREAS DE TRABAJO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  <a:ea typeface="+mj-ea"/>
                <a:cs typeface="+mj-cs"/>
              </a:rPr>
              <a:t>2.3 PROGRAMA DE ACTIVIDADES </a:t>
            </a:r>
            <a:endParaRPr lang="en-US" sz="3000" b="1" dirty="0">
              <a:solidFill>
                <a:srgbClr val="7030A0"/>
              </a:solidFill>
              <a:ea typeface="+mj-ea"/>
              <a:cs typeface="+mj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04C5B9-1BAF-85CA-F5A4-288EEDA62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62" t="26644" r="32385" b="9013"/>
          <a:stretch/>
        </p:blipFill>
        <p:spPr>
          <a:xfrm>
            <a:off x="7036801" y="1828035"/>
            <a:ext cx="3504119" cy="3156892"/>
          </a:xfrm>
          <a:prstGeom prst="rect">
            <a:avLst/>
          </a:prstGeom>
          <a:ln w="3175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3823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3BCA18EF-E5E7-1AE6-DA72-AEE3E1AB8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285E5A0-77D4-4025-9A45-5E03B7B4A959}"/>
              </a:ext>
            </a:extLst>
          </p:cNvPr>
          <p:cNvSpPr/>
          <p:nvPr/>
        </p:nvSpPr>
        <p:spPr>
          <a:xfrm>
            <a:off x="277822" y="1828035"/>
            <a:ext cx="6352821" cy="4232727"/>
          </a:xfrm>
          <a:custGeom>
            <a:avLst/>
            <a:gdLst>
              <a:gd name="connsiteX0" fmla="*/ 0 w 6352821"/>
              <a:gd name="connsiteY0" fmla="*/ 705469 h 4232727"/>
              <a:gd name="connsiteX1" fmla="*/ 705469 w 6352821"/>
              <a:gd name="connsiteY1" fmla="*/ 0 h 4232727"/>
              <a:gd name="connsiteX2" fmla="*/ 5647352 w 6352821"/>
              <a:gd name="connsiteY2" fmla="*/ 0 h 4232727"/>
              <a:gd name="connsiteX3" fmla="*/ 6352821 w 6352821"/>
              <a:gd name="connsiteY3" fmla="*/ 705469 h 4232727"/>
              <a:gd name="connsiteX4" fmla="*/ 6352821 w 6352821"/>
              <a:gd name="connsiteY4" fmla="*/ 3527258 h 4232727"/>
              <a:gd name="connsiteX5" fmla="*/ 5647352 w 6352821"/>
              <a:gd name="connsiteY5" fmla="*/ 4232727 h 4232727"/>
              <a:gd name="connsiteX6" fmla="*/ 705469 w 6352821"/>
              <a:gd name="connsiteY6" fmla="*/ 4232727 h 4232727"/>
              <a:gd name="connsiteX7" fmla="*/ 0 w 6352821"/>
              <a:gd name="connsiteY7" fmla="*/ 3527258 h 4232727"/>
              <a:gd name="connsiteX8" fmla="*/ 0 w 6352821"/>
              <a:gd name="connsiteY8" fmla="*/ 705469 h 423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2821" h="4232727" fill="none" extrusionOk="0">
                <a:moveTo>
                  <a:pt x="0" y="705469"/>
                </a:moveTo>
                <a:cubicBezTo>
                  <a:pt x="-24221" y="325127"/>
                  <a:pt x="290376" y="39626"/>
                  <a:pt x="705469" y="0"/>
                </a:cubicBezTo>
                <a:cubicBezTo>
                  <a:pt x="2613316" y="100167"/>
                  <a:pt x="4331873" y="-154881"/>
                  <a:pt x="5647352" y="0"/>
                </a:cubicBezTo>
                <a:cubicBezTo>
                  <a:pt x="6074834" y="-62310"/>
                  <a:pt x="6363350" y="332382"/>
                  <a:pt x="6352821" y="705469"/>
                </a:cubicBezTo>
                <a:cubicBezTo>
                  <a:pt x="6287832" y="1655284"/>
                  <a:pt x="6285096" y="2906440"/>
                  <a:pt x="6352821" y="3527258"/>
                </a:cubicBezTo>
                <a:cubicBezTo>
                  <a:pt x="6306324" y="3907557"/>
                  <a:pt x="6009465" y="4222775"/>
                  <a:pt x="5647352" y="4232727"/>
                </a:cubicBezTo>
                <a:cubicBezTo>
                  <a:pt x="3832924" y="4154259"/>
                  <a:pt x="2506082" y="4209523"/>
                  <a:pt x="705469" y="4232727"/>
                </a:cubicBezTo>
                <a:cubicBezTo>
                  <a:pt x="278357" y="4219423"/>
                  <a:pt x="-15650" y="3929275"/>
                  <a:pt x="0" y="3527258"/>
                </a:cubicBezTo>
                <a:cubicBezTo>
                  <a:pt x="-9502" y="2681027"/>
                  <a:pt x="30336" y="2076618"/>
                  <a:pt x="0" y="705469"/>
                </a:cubicBezTo>
                <a:close/>
              </a:path>
              <a:path w="6352821" h="4232727" stroke="0" extrusionOk="0">
                <a:moveTo>
                  <a:pt x="0" y="705469"/>
                </a:moveTo>
                <a:cubicBezTo>
                  <a:pt x="11794" y="298490"/>
                  <a:pt x="352888" y="58056"/>
                  <a:pt x="705469" y="0"/>
                </a:cubicBezTo>
                <a:cubicBezTo>
                  <a:pt x="2434256" y="149851"/>
                  <a:pt x="4932595" y="33038"/>
                  <a:pt x="5647352" y="0"/>
                </a:cubicBezTo>
                <a:cubicBezTo>
                  <a:pt x="6029893" y="-77249"/>
                  <a:pt x="6300403" y="339459"/>
                  <a:pt x="6352821" y="705469"/>
                </a:cubicBezTo>
                <a:cubicBezTo>
                  <a:pt x="6375059" y="2111000"/>
                  <a:pt x="6496583" y="3146883"/>
                  <a:pt x="6352821" y="3527258"/>
                </a:cubicBezTo>
                <a:cubicBezTo>
                  <a:pt x="6300604" y="3895485"/>
                  <a:pt x="6027967" y="4248999"/>
                  <a:pt x="5647352" y="4232727"/>
                </a:cubicBezTo>
                <a:cubicBezTo>
                  <a:pt x="3516616" y="4128328"/>
                  <a:pt x="1424605" y="4244229"/>
                  <a:pt x="705469" y="4232727"/>
                </a:cubicBezTo>
                <a:cubicBezTo>
                  <a:pt x="307568" y="4230189"/>
                  <a:pt x="45273" y="3969161"/>
                  <a:pt x="0" y="3527258"/>
                </a:cubicBezTo>
                <a:cubicBezTo>
                  <a:pt x="-141869" y="2806038"/>
                  <a:pt x="-147724" y="2054245"/>
                  <a:pt x="0" y="705469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rgbClr val="45124E"/>
                </a:solidFill>
              </a:rPr>
              <a:t>PROMOCIÓN </a:t>
            </a:r>
            <a:r>
              <a:rPr lang="es-ES" b="1" i="1" dirty="0">
                <a:solidFill>
                  <a:srgbClr val="45124E"/>
                </a:solidFill>
              </a:rPr>
              <a:t>“Guía de Buenas Prácticas en Materia de Educación Inclusiva en las Enseñanzas Deportivas Hípicas”</a:t>
            </a:r>
          </a:p>
          <a:p>
            <a:pPr algn="just"/>
            <a:endParaRPr lang="es-ES" sz="1600" b="1" dirty="0">
              <a:solidFill>
                <a:srgbClr val="45124E"/>
              </a:solidFill>
            </a:endParaRPr>
          </a:p>
          <a:p>
            <a:pPr algn="just"/>
            <a:endParaRPr lang="es-ES" sz="1600" b="1" dirty="0">
              <a:solidFill>
                <a:srgbClr val="532476"/>
              </a:solidFill>
            </a:endParaRPr>
          </a:p>
          <a:p>
            <a:pPr lvl="0" algn="just">
              <a:lnSpc>
                <a:spcPct val="110000"/>
              </a:lnSpc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</a:rPr>
              <a:t>1ª Fase CONSULTA: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revisión de las publicaciones actuales y reunión con entidades destacadas (CPE, FEDDI, CEDI,…)</a:t>
            </a:r>
          </a:p>
          <a:p>
            <a:pPr algn="just">
              <a:lnSpc>
                <a:spcPct val="110000"/>
              </a:lnSpc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</a:rPr>
              <a:t>2ª Fase de DISEÑO: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redacción de los contenidos. Raquel Antonio, Fátima Cao, Francisco G. </a:t>
            </a:r>
            <a:r>
              <a:rPr lang="es-ES" sz="1600" dirty="0" err="1">
                <a:solidFill>
                  <a:schemeClr val="bg2">
                    <a:lumMod val="25000"/>
                  </a:schemeClr>
                </a:solidFill>
              </a:rPr>
              <a:t>Balleteros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 y Miguel A. Torregrosa. Revisión Comisión de Inclusión..</a:t>
            </a:r>
            <a:endParaRPr lang="es-E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</a:rPr>
              <a:t>3ª Etapa de REVISIÓN, MAQUETACIÓN Y PUBLICACIÓN: 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Revisión del CPE y M. Educación.</a:t>
            </a:r>
            <a:endParaRPr lang="es-ES" sz="2000" dirty="0">
              <a:solidFill>
                <a:srgbClr val="532476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84002D-32A0-4773-91A7-014E351F9008}"/>
              </a:ext>
            </a:extLst>
          </p:cNvPr>
          <p:cNvSpPr txBox="1"/>
          <p:nvPr/>
        </p:nvSpPr>
        <p:spPr>
          <a:xfrm>
            <a:off x="4708257" y="619514"/>
            <a:ext cx="7414501" cy="822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  <a:ea typeface="+mj-ea"/>
                <a:cs typeface="+mj-cs"/>
              </a:rPr>
              <a:t>2</a:t>
            </a:r>
            <a:r>
              <a:rPr lang="en-US" sz="2000" b="1" dirty="0">
                <a:solidFill>
                  <a:srgbClr val="7030A0"/>
                </a:solidFill>
                <a:ea typeface="+mj-ea"/>
                <a:cs typeface="+mj-cs"/>
              </a:rPr>
              <a:t>. OTRAS ÁREAS DE TRABAJO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  <a:ea typeface="+mj-ea"/>
                <a:cs typeface="+mj-cs"/>
              </a:rPr>
              <a:t>2.3 PROGRAMA DE ACTIVIDADES </a:t>
            </a:r>
            <a:endParaRPr lang="en-US" sz="3000" b="1" dirty="0">
              <a:solidFill>
                <a:srgbClr val="7030A0"/>
              </a:solidFill>
              <a:ea typeface="+mj-ea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1787108-AB2A-B5B1-C112-7DBE39690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4" t="23408" r="65544" b="8772"/>
          <a:stretch/>
        </p:blipFill>
        <p:spPr>
          <a:xfrm>
            <a:off x="6853921" y="1684127"/>
            <a:ext cx="3127918" cy="41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1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Diagrama&#10;&#10;Descripción generada automáticamente">
            <a:extLst>
              <a:ext uri="{FF2B5EF4-FFF2-40B4-BE49-F238E27FC236}">
                <a16:creationId xmlns:a16="http://schemas.microsoft.com/office/drawing/2014/main" id="{97D4E7B1-6430-2E3F-BEE3-78E53B0D4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285E5A0-77D4-4025-9A45-5E03B7B4A959}"/>
              </a:ext>
            </a:extLst>
          </p:cNvPr>
          <p:cNvSpPr/>
          <p:nvPr/>
        </p:nvSpPr>
        <p:spPr>
          <a:xfrm>
            <a:off x="279833" y="1696506"/>
            <a:ext cx="5365594" cy="4333233"/>
          </a:xfrm>
          <a:custGeom>
            <a:avLst/>
            <a:gdLst>
              <a:gd name="connsiteX0" fmla="*/ 0 w 5365594"/>
              <a:gd name="connsiteY0" fmla="*/ 722220 h 4333233"/>
              <a:gd name="connsiteX1" fmla="*/ 722220 w 5365594"/>
              <a:gd name="connsiteY1" fmla="*/ 0 h 4333233"/>
              <a:gd name="connsiteX2" fmla="*/ 4643374 w 5365594"/>
              <a:gd name="connsiteY2" fmla="*/ 0 h 4333233"/>
              <a:gd name="connsiteX3" fmla="*/ 5365594 w 5365594"/>
              <a:gd name="connsiteY3" fmla="*/ 722220 h 4333233"/>
              <a:gd name="connsiteX4" fmla="*/ 5365594 w 5365594"/>
              <a:gd name="connsiteY4" fmla="*/ 3611013 h 4333233"/>
              <a:gd name="connsiteX5" fmla="*/ 4643374 w 5365594"/>
              <a:gd name="connsiteY5" fmla="*/ 4333233 h 4333233"/>
              <a:gd name="connsiteX6" fmla="*/ 722220 w 5365594"/>
              <a:gd name="connsiteY6" fmla="*/ 4333233 h 4333233"/>
              <a:gd name="connsiteX7" fmla="*/ 0 w 5365594"/>
              <a:gd name="connsiteY7" fmla="*/ 3611013 h 4333233"/>
              <a:gd name="connsiteX8" fmla="*/ 0 w 5365594"/>
              <a:gd name="connsiteY8" fmla="*/ 722220 h 433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5594" h="4333233" fill="none" extrusionOk="0">
                <a:moveTo>
                  <a:pt x="0" y="722220"/>
                </a:moveTo>
                <a:cubicBezTo>
                  <a:pt x="-21376" y="331537"/>
                  <a:pt x="281346" y="65340"/>
                  <a:pt x="722220" y="0"/>
                </a:cubicBezTo>
                <a:cubicBezTo>
                  <a:pt x="1720405" y="100167"/>
                  <a:pt x="3765239" y="-154881"/>
                  <a:pt x="4643374" y="0"/>
                </a:cubicBezTo>
                <a:cubicBezTo>
                  <a:pt x="5071634" y="-48365"/>
                  <a:pt x="5386412" y="356039"/>
                  <a:pt x="5365594" y="722220"/>
                </a:cubicBezTo>
                <a:cubicBezTo>
                  <a:pt x="5300605" y="1171434"/>
                  <a:pt x="5297869" y="2578587"/>
                  <a:pt x="5365594" y="3611013"/>
                </a:cubicBezTo>
                <a:cubicBezTo>
                  <a:pt x="5298268" y="3996387"/>
                  <a:pt x="4990043" y="4314346"/>
                  <a:pt x="4643374" y="4333233"/>
                </a:cubicBezTo>
                <a:cubicBezTo>
                  <a:pt x="3858342" y="4254765"/>
                  <a:pt x="1313202" y="4310029"/>
                  <a:pt x="722220" y="4333233"/>
                </a:cubicBezTo>
                <a:cubicBezTo>
                  <a:pt x="267801" y="4313522"/>
                  <a:pt x="-14101" y="4021054"/>
                  <a:pt x="0" y="3611013"/>
                </a:cubicBezTo>
                <a:cubicBezTo>
                  <a:pt x="-9502" y="2887754"/>
                  <a:pt x="30336" y="1373211"/>
                  <a:pt x="0" y="722220"/>
                </a:cubicBezTo>
                <a:close/>
              </a:path>
              <a:path w="5365594" h="4333233" stroke="0" extrusionOk="0">
                <a:moveTo>
                  <a:pt x="0" y="722220"/>
                </a:moveTo>
                <a:cubicBezTo>
                  <a:pt x="37543" y="268092"/>
                  <a:pt x="327346" y="6264"/>
                  <a:pt x="722220" y="0"/>
                </a:cubicBezTo>
                <a:cubicBezTo>
                  <a:pt x="1633034" y="149851"/>
                  <a:pt x="3408218" y="33038"/>
                  <a:pt x="4643374" y="0"/>
                </a:cubicBezTo>
                <a:cubicBezTo>
                  <a:pt x="5037546" y="-51275"/>
                  <a:pt x="5342006" y="333973"/>
                  <a:pt x="5365594" y="722220"/>
                </a:cubicBezTo>
                <a:cubicBezTo>
                  <a:pt x="5387832" y="1219027"/>
                  <a:pt x="5509356" y="3279470"/>
                  <a:pt x="5365594" y="3611013"/>
                </a:cubicBezTo>
                <a:cubicBezTo>
                  <a:pt x="5360852" y="4007941"/>
                  <a:pt x="5016888" y="4379053"/>
                  <a:pt x="4643374" y="4333233"/>
                </a:cubicBezTo>
                <a:cubicBezTo>
                  <a:pt x="3247918" y="4228834"/>
                  <a:pt x="2391516" y="4344735"/>
                  <a:pt x="722220" y="4333233"/>
                </a:cubicBezTo>
                <a:cubicBezTo>
                  <a:pt x="271686" y="4317401"/>
                  <a:pt x="49944" y="4067562"/>
                  <a:pt x="0" y="3611013"/>
                </a:cubicBezTo>
                <a:cubicBezTo>
                  <a:pt x="-141869" y="2690338"/>
                  <a:pt x="-147724" y="1388074"/>
                  <a:pt x="0" y="722220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600" dirty="0">
              <a:solidFill>
                <a:srgbClr val="532476"/>
              </a:solidFill>
              <a:latin typeface="Avenir Next LT Pro" panose="020B0504020202020204" pitchFamily="34" charset="0"/>
            </a:endParaRPr>
          </a:p>
          <a:p>
            <a:pPr algn="just"/>
            <a:r>
              <a:rPr lang="es-ES" sz="1600" dirty="0">
                <a:solidFill>
                  <a:srgbClr val="532476"/>
                </a:solidFill>
              </a:rPr>
              <a:t>REGISTRO DE PROFESIONALES Y ACTIVIDADES IAC y DEPORTE ADAPTADO</a:t>
            </a:r>
          </a:p>
          <a:p>
            <a:pPr lvl="0" algn="just">
              <a:lnSpc>
                <a:spcPct val="110000"/>
              </a:lnSpc>
              <a:spcBef>
                <a:spcPts val="600"/>
              </a:spcBef>
            </a:pPr>
            <a:r>
              <a:rPr lang="es-ES" sz="1400" b="1" dirty="0">
                <a:solidFill>
                  <a:schemeClr val="bg2">
                    <a:lumMod val="25000"/>
                  </a:schemeClr>
                </a:solidFill>
              </a:rPr>
              <a:t>1ª Etapa: </a:t>
            </a:r>
            <a:r>
              <a:rPr lang="es-ES" sz="1400" dirty="0">
                <a:solidFill>
                  <a:schemeClr val="bg2">
                    <a:lumMod val="25000"/>
                  </a:schemeClr>
                </a:solidFill>
              </a:rPr>
              <a:t>Realización de encuestas y extracción de resultados y conclusiones.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s-ES" sz="1400" b="1" dirty="0">
                <a:solidFill>
                  <a:schemeClr val="bg2">
                    <a:lumMod val="25000"/>
                  </a:schemeClr>
                </a:solidFill>
              </a:rPr>
              <a:t>2ª Etapa: Creación del protocolo para el registro nacional de profesionales de las EAS en España.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s-ES" sz="1400" b="1" dirty="0">
                <a:solidFill>
                  <a:schemeClr val="bg2">
                    <a:lumMod val="25000"/>
                  </a:schemeClr>
                </a:solidFill>
              </a:rPr>
              <a:t>3ª Etapa: Creación del Comité profesional de calidad.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s-ES" sz="1400" b="1" dirty="0">
                <a:solidFill>
                  <a:schemeClr val="bg2">
                    <a:lumMod val="25000"/>
                  </a:schemeClr>
                </a:solidFill>
              </a:rPr>
              <a:t>4ª Adhesión de los centros al Registro.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s-ES" sz="1400" b="1" dirty="0">
                <a:solidFill>
                  <a:schemeClr val="bg2">
                    <a:lumMod val="25000"/>
                  </a:schemeClr>
                </a:solidFill>
              </a:rPr>
              <a:t>Objetivos: </a:t>
            </a:r>
            <a:r>
              <a:rPr lang="es-ES" sz="1400" dirty="0">
                <a:solidFill>
                  <a:schemeClr val="bg2">
                    <a:lumMod val="25000"/>
                  </a:schemeClr>
                </a:solidFill>
              </a:rPr>
              <a:t>creación de una base de datos de carácter informativo, </a:t>
            </a:r>
            <a:r>
              <a:rPr lang="es-ES" sz="1400" kern="150" spc="3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cuya finalidad es la protección de la salud pública y de los intereses de los usuarios, así como la protección de los derechos y el bienestar de los equinos.</a:t>
            </a:r>
            <a:endParaRPr lang="es-ES" sz="1400" kern="15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s-ES" sz="1400" dirty="0">
              <a:solidFill>
                <a:schemeClr val="bg2">
                  <a:lumMod val="25000"/>
                </a:schemeClr>
              </a:solidFill>
              <a:latin typeface="Avenir Next LT Pro" panose="020B0504020202020204" pitchFamily="34" charset="0"/>
            </a:endParaRPr>
          </a:p>
          <a:p>
            <a:pPr algn="ctr"/>
            <a:endParaRPr lang="es-ES" b="1" dirty="0">
              <a:solidFill>
                <a:srgbClr val="532476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95D416-61EC-462D-A238-1D73749D68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3" t="19883" r="23500" b="8698"/>
          <a:stretch/>
        </p:blipFill>
        <p:spPr>
          <a:xfrm>
            <a:off x="5772851" y="2503773"/>
            <a:ext cx="6266740" cy="435294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3D3E789-418F-49F4-BDDC-168B5906B543}"/>
              </a:ext>
            </a:extLst>
          </p:cNvPr>
          <p:cNvSpPr txBox="1"/>
          <p:nvPr/>
        </p:nvSpPr>
        <p:spPr>
          <a:xfrm>
            <a:off x="4932182" y="569262"/>
            <a:ext cx="7414501" cy="822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  <a:ea typeface="+mj-ea"/>
                <a:cs typeface="+mj-cs"/>
              </a:rPr>
              <a:t>2</a:t>
            </a:r>
            <a:r>
              <a:rPr lang="en-US" sz="2000" b="1" dirty="0">
                <a:solidFill>
                  <a:srgbClr val="7030A0"/>
                </a:solidFill>
                <a:ea typeface="+mj-ea"/>
                <a:cs typeface="+mj-cs"/>
              </a:rPr>
              <a:t>. OTRAS ÁREAS DE TRABAJO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  <a:ea typeface="+mj-ea"/>
                <a:cs typeface="+mj-cs"/>
              </a:rPr>
              <a:t>2.3 PROGRAMA DE ACTIVIDADES </a:t>
            </a:r>
            <a:endParaRPr lang="en-US" sz="3000" b="1" dirty="0">
              <a:solidFill>
                <a:srgbClr val="7030A0"/>
              </a:solidFill>
              <a:ea typeface="+mj-ea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385481-16C4-9C55-EFF2-BC3806C69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91" y="1589505"/>
            <a:ext cx="1224923" cy="9129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4E73DB0-1D08-55CA-3AB9-3DFE2AA809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51" y="1554066"/>
            <a:ext cx="945323" cy="945323"/>
          </a:xfrm>
          <a:prstGeom prst="rect">
            <a:avLst/>
          </a:prstGeom>
        </p:spPr>
      </p:pic>
      <p:pic>
        <p:nvPicPr>
          <p:cNvPr id="6" name="Imagen 5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067601B-C3F1-57DD-0524-A1CDDFD7AE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11" y="1589505"/>
            <a:ext cx="1625114" cy="91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0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Diagrama&#10;&#10;Descripción generada automáticamente">
            <a:extLst>
              <a:ext uri="{FF2B5EF4-FFF2-40B4-BE49-F238E27FC236}">
                <a16:creationId xmlns:a16="http://schemas.microsoft.com/office/drawing/2014/main" id="{E8969F26-973B-586A-F375-3A553AD74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285E5A0-77D4-4025-9A45-5E03B7B4A959}"/>
              </a:ext>
            </a:extLst>
          </p:cNvPr>
          <p:cNvSpPr/>
          <p:nvPr/>
        </p:nvSpPr>
        <p:spPr>
          <a:xfrm>
            <a:off x="516755" y="1782179"/>
            <a:ext cx="4558828" cy="3008971"/>
          </a:xfrm>
          <a:custGeom>
            <a:avLst/>
            <a:gdLst>
              <a:gd name="connsiteX0" fmla="*/ 0 w 4558828"/>
              <a:gd name="connsiteY0" fmla="*/ 501505 h 3008971"/>
              <a:gd name="connsiteX1" fmla="*/ 501505 w 4558828"/>
              <a:gd name="connsiteY1" fmla="*/ 0 h 3008971"/>
              <a:gd name="connsiteX2" fmla="*/ 4057323 w 4558828"/>
              <a:gd name="connsiteY2" fmla="*/ 0 h 3008971"/>
              <a:gd name="connsiteX3" fmla="*/ 4558828 w 4558828"/>
              <a:gd name="connsiteY3" fmla="*/ 501505 h 3008971"/>
              <a:gd name="connsiteX4" fmla="*/ 4558828 w 4558828"/>
              <a:gd name="connsiteY4" fmla="*/ 2507466 h 3008971"/>
              <a:gd name="connsiteX5" fmla="*/ 4057323 w 4558828"/>
              <a:gd name="connsiteY5" fmla="*/ 3008971 h 3008971"/>
              <a:gd name="connsiteX6" fmla="*/ 501505 w 4558828"/>
              <a:gd name="connsiteY6" fmla="*/ 3008971 h 3008971"/>
              <a:gd name="connsiteX7" fmla="*/ 0 w 4558828"/>
              <a:gd name="connsiteY7" fmla="*/ 2507466 h 3008971"/>
              <a:gd name="connsiteX8" fmla="*/ 0 w 4558828"/>
              <a:gd name="connsiteY8" fmla="*/ 501505 h 300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8828" h="3008971" fill="none" extrusionOk="0">
                <a:moveTo>
                  <a:pt x="0" y="501505"/>
                </a:moveTo>
                <a:cubicBezTo>
                  <a:pt x="-49776" y="243597"/>
                  <a:pt x="216970" y="11762"/>
                  <a:pt x="501505" y="0"/>
                </a:cubicBezTo>
                <a:cubicBezTo>
                  <a:pt x="1035382" y="100167"/>
                  <a:pt x="2853115" y="-154881"/>
                  <a:pt x="4057323" y="0"/>
                </a:cubicBezTo>
                <a:cubicBezTo>
                  <a:pt x="4354821" y="-33776"/>
                  <a:pt x="4564205" y="232975"/>
                  <a:pt x="4558828" y="501505"/>
                </a:cubicBezTo>
                <a:cubicBezTo>
                  <a:pt x="4493839" y="1472169"/>
                  <a:pt x="4491103" y="2068339"/>
                  <a:pt x="4558828" y="2507466"/>
                </a:cubicBezTo>
                <a:cubicBezTo>
                  <a:pt x="4521567" y="2776970"/>
                  <a:pt x="4317692" y="3002963"/>
                  <a:pt x="4057323" y="3008971"/>
                </a:cubicBezTo>
                <a:cubicBezTo>
                  <a:pt x="2402369" y="2930503"/>
                  <a:pt x="1784665" y="2985767"/>
                  <a:pt x="501505" y="3008971"/>
                </a:cubicBezTo>
                <a:cubicBezTo>
                  <a:pt x="201423" y="3000771"/>
                  <a:pt x="-32698" y="2810341"/>
                  <a:pt x="0" y="2507466"/>
                </a:cubicBezTo>
                <a:cubicBezTo>
                  <a:pt x="-9502" y="1645018"/>
                  <a:pt x="30336" y="972941"/>
                  <a:pt x="0" y="501505"/>
                </a:cubicBezTo>
                <a:close/>
              </a:path>
              <a:path w="4558828" h="3008971" stroke="0" extrusionOk="0">
                <a:moveTo>
                  <a:pt x="0" y="501505"/>
                </a:moveTo>
                <a:cubicBezTo>
                  <a:pt x="16827" y="199764"/>
                  <a:pt x="241624" y="26793"/>
                  <a:pt x="501505" y="0"/>
                </a:cubicBezTo>
                <a:cubicBezTo>
                  <a:pt x="1272164" y="149851"/>
                  <a:pt x="3336119" y="33038"/>
                  <a:pt x="4057323" y="0"/>
                </a:cubicBezTo>
                <a:cubicBezTo>
                  <a:pt x="4330661" y="-39672"/>
                  <a:pt x="4522975" y="240680"/>
                  <a:pt x="4558828" y="501505"/>
                </a:cubicBezTo>
                <a:cubicBezTo>
                  <a:pt x="4581066" y="1225161"/>
                  <a:pt x="4702590" y="1877234"/>
                  <a:pt x="4558828" y="2507466"/>
                </a:cubicBezTo>
                <a:cubicBezTo>
                  <a:pt x="4554565" y="2782693"/>
                  <a:pt x="4310124" y="3052651"/>
                  <a:pt x="4057323" y="3008971"/>
                </a:cubicBezTo>
                <a:cubicBezTo>
                  <a:pt x="2342362" y="2904572"/>
                  <a:pt x="2045745" y="3020473"/>
                  <a:pt x="501505" y="3008971"/>
                </a:cubicBezTo>
                <a:cubicBezTo>
                  <a:pt x="217889" y="3006936"/>
                  <a:pt x="16029" y="2802951"/>
                  <a:pt x="0" y="2507466"/>
                </a:cubicBezTo>
                <a:cubicBezTo>
                  <a:pt x="-141869" y="2225707"/>
                  <a:pt x="-147724" y="1478532"/>
                  <a:pt x="0" y="501505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45124E"/>
                </a:solidFill>
              </a:rPr>
              <a:t>FORMACIÓN ESPECÍFICA PARA TÉCNICOS DEPORTIVOS</a:t>
            </a:r>
          </a:p>
          <a:p>
            <a:pPr lvl="0">
              <a:lnSpc>
                <a:spcPct val="110000"/>
              </a:lnSpc>
            </a:pPr>
            <a:endParaRPr lang="es-ES" b="1" dirty="0">
              <a:solidFill>
                <a:srgbClr val="532476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02D9716-0152-47C4-9BA6-8E4B88E67F85}"/>
              </a:ext>
            </a:extLst>
          </p:cNvPr>
          <p:cNvSpPr/>
          <p:nvPr/>
        </p:nvSpPr>
        <p:spPr>
          <a:xfrm>
            <a:off x="3512623" y="4363893"/>
            <a:ext cx="4558827" cy="1925607"/>
          </a:xfrm>
          <a:custGeom>
            <a:avLst/>
            <a:gdLst>
              <a:gd name="connsiteX0" fmla="*/ 0 w 4558827"/>
              <a:gd name="connsiteY0" fmla="*/ 320941 h 1925607"/>
              <a:gd name="connsiteX1" fmla="*/ 320941 w 4558827"/>
              <a:gd name="connsiteY1" fmla="*/ 0 h 1925607"/>
              <a:gd name="connsiteX2" fmla="*/ 4237886 w 4558827"/>
              <a:gd name="connsiteY2" fmla="*/ 0 h 1925607"/>
              <a:gd name="connsiteX3" fmla="*/ 4558827 w 4558827"/>
              <a:gd name="connsiteY3" fmla="*/ 320941 h 1925607"/>
              <a:gd name="connsiteX4" fmla="*/ 4558827 w 4558827"/>
              <a:gd name="connsiteY4" fmla="*/ 1604666 h 1925607"/>
              <a:gd name="connsiteX5" fmla="*/ 4237886 w 4558827"/>
              <a:gd name="connsiteY5" fmla="*/ 1925607 h 1925607"/>
              <a:gd name="connsiteX6" fmla="*/ 320941 w 4558827"/>
              <a:gd name="connsiteY6" fmla="*/ 1925607 h 1925607"/>
              <a:gd name="connsiteX7" fmla="*/ 0 w 4558827"/>
              <a:gd name="connsiteY7" fmla="*/ 1604666 h 1925607"/>
              <a:gd name="connsiteX8" fmla="*/ 0 w 4558827"/>
              <a:gd name="connsiteY8" fmla="*/ 320941 h 192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8827" h="1925607" fill="none" extrusionOk="0">
                <a:moveTo>
                  <a:pt x="0" y="320941"/>
                </a:moveTo>
                <a:cubicBezTo>
                  <a:pt x="-21324" y="151858"/>
                  <a:pt x="130875" y="19935"/>
                  <a:pt x="320941" y="0"/>
                </a:cubicBezTo>
                <a:cubicBezTo>
                  <a:pt x="1625121" y="100167"/>
                  <a:pt x="2893437" y="-154881"/>
                  <a:pt x="4237886" y="0"/>
                </a:cubicBezTo>
                <a:cubicBezTo>
                  <a:pt x="4417860" y="-4482"/>
                  <a:pt x="4563757" y="151431"/>
                  <a:pt x="4558827" y="320941"/>
                </a:cubicBezTo>
                <a:cubicBezTo>
                  <a:pt x="4500675" y="798597"/>
                  <a:pt x="4605735" y="1287952"/>
                  <a:pt x="4558827" y="1604666"/>
                </a:cubicBezTo>
                <a:cubicBezTo>
                  <a:pt x="4549218" y="1779991"/>
                  <a:pt x="4389117" y="1916193"/>
                  <a:pt x="4237886" y="1925607"/>
                </a:cubicBezTo>
                <a:cubicBezTo>
                  <a:pt x="3004133" y="1847139"/>
                  <a:pt x="1507223" y="1902403"/>
                  <a:pt x="320941" y="1925607"/>
                </a:cubicBezTo>
                <a:cubicBezTo>
                  <a:pt x="124256" y="1918711"/>
                  <a:pt x="-24749" y="1801521"/>
                  <a:pt x="0" y="1604666"/>
                </a:cubicBezTo>
                <a:cubicBezTo>
                  <a:pt x="100361" y="1295455"/>
                  <a:pt x="31830" y="506101"/>
                  <a:pt x="0" y="320941"/>
                </a:cubicBezTo>
                <a:close/>
              </a:path>
              <a:path w="4558827" h="1925607" stroke="0" extrusionOk="0">
                <a:moveTo>
                  <a:pt x="0" y="320941"/>
                </a:moveTo>
                <a:cubicBezTo>
                  <a:pt x="4453" y="137136"/>
                  <a:pt x="161212" y="27464"/>
                  <a:pt x="320941" y="0"/>
                </a:cubicBezTo>
                <a:cubicBezTo>
                  <a:pt x="908736" y="149851"/>
                  <a:pt x="3025038" y="33038"/>
                  <a:pt x="4237886" y="0"/>
                </a:cubicBezTo>
                <a:cubicBezTo>
                  <a:pt x="4414218" y="-10031"/>
                  <a:pt x="4530754" y="156334"/>
                  <a:pt x="4558827" y="320941"/>
                </a:cubicBezTo>
                <a:cubicBezTo>
                  <a:pt x="4582112" y="706539"/>
                  <a:pt x="4667188" y="977282"/>
                  <a:pt x="4558827" y="1604666"/>
                </a:cubicBezTo>
                <a:cubicBezTo>
                  <a:pt x="4555539" y="1780570"/>
                  <a:pt x="4398847" y="1955042"/>
                  <a:pt x="4237886" y="1925607"/>
                </a:cubicBezTo>
                <a:cubicBezTo>
                  <a:pt x="2537467" y="1821208"/>
                  <a:pt x="1402619" y="1937109"/>
                  <a:pt x="320941" y="1925607"/>
                </a:cubicBezTo>
                <a:cubicBezTo>
                  <a:pt x="140321" y="1924575"/>
                  <a:pt x="20609" y="1805717"/>
                  <a:pt x="0" y="1604666"/>
                </a:cubicBezTo>
                <a:cubicBezTo>
                  <a:pt x="72228" y="1248671"/>
                  <a:pt x="-95141" y="536918"/>
                  <a:pt x="0" y="320941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45124E"/>
                </a:solidFill>
              </a:rPr>
              <a:t>ACTUALIZACIÓN DE JUECES NACIONALES DE DP y Apoyo en la promoción internacional de jueces y clasificadores</a:t>
            </a:r>
          </a:p>
          <a:p>
            <a:pPr lvl="0">
              <a:lnSpc>
                <a:spcPct val="110000"/>
              </a:lnSpc>
            </a:pPr>
            <a:endParaRPr lang="es-ES" b="1" dirty="0">
              <a:solidFill>
                <a:srgbClr val="532476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5950868-97B4-4508-8776-273E8BD82004}"/>
              </a:ext>
            </a:extLst>
          </p:cNvPr>
          <p:cNvSpPr/>
          <p:nvPr/>
        </p:nvSpPr>
        <p:spPr>
          <a:xfrm>
            <a:off x="6414192" y="1672485"/>
            <a:ext cx="4653126" cy="3008971"/>
          </a:xfrm>
          <a:custGeom>
            <a:avLst/>
            <a:gdLst>
              <a:gd name="connsiteX0" fmla="*/ 0 w 4653126"/>
              <a:gd name="connsiteY0" fmla="*/ 501505 h 3008971"/>
              <a:gd name="connsiteX1" fmla="*/ 501505 w 4653126"/>
              <a:gd name="connsiteY1" fmla="*/ 0 h 3008971"/>
              <a:gd name="connsiteX2" fmla="*/ 4151621 w 4653126"/>
              <a:gd name="connsiteY2" fmla="*/ 0 h 3008971"/>
              <a:gd name="connsiteX3" fmla="*/ 4653126 w 4653126"/>
              <a:gd name="connsiteY3" fmla="*/ 501505 h 3008971"/>
              <a:gd name="connsiteX4" fmla="*/ 4653126 w 4653126"/>
              <a:gd name="connsiteY4" fmla="*/ 2507466 h 3008971"/>
              <a:gd name="connsiteX5" fmla="*/ 4151621 w 4653126"/>
              <a:gd name="connsiteY5" fmla="*/ 3008971 h 3008971"/>
              <a:gd name="connsiteX6" fmla="*/ 501505 w 4653126"/>
              <a:gd name="connsiteY6" fmla="*/ 3008971 h 3008971"/>
              <a:gd name="connsiteX7" fmla="*/ 0 w 4653126"/>
              <a:gd name="connsiteY7" fmla="*/ 2507466 h 3008971"/>
              <a:gd name="connsiteX8" fmla="*/ 0 w 4653126"/>
              <a:gd name="connsiteY8" fmla="*/ 501505 h 300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3126" h="3008971" fill="none" extrusionOk="0">
                <a:moveTo>
                  <a:pt x="0" y="501505"/>
                </a:moveTo>
                <a:cubicBezTo>
                  <a:pt x="-49776" y="243597"/>
                  <a:pt x="216970" y="11762"/>
                  <a:pt x="501505" y="0"/>
                </a:cubicBezTo>
                <a:cubicBezTo>
                  <a:pt x="2223537" y="100167"/>
                  <a:pt x="2744674" y="-154881"/>
                  <a:pt x="4151621" y="0"/>
                </a:cubicBezTo>
                <a:cubicBezTo>
                  <a:pt x="4449119" y="-33776"/>
                  <a:pt x="4658503" y="232975"/>
                  <a:pt x="4653126" y="501505"/>
                </a:cubicBezTo>
                <a:cubicBezTo>
                  <a:pt x="4588137" y="1472169"/>
                  <a:pt x="4585401" y="2068339"/>
                  <a:pt x="4653126" y="2507466"/>
                </a:cubicBezTo>
                <a:cubicBezTo>
                  <a:pt x="4615865" y="2776970"/>
                  <a:pt x="4411990" y="3002963"/>
                  <a:pt x="4151621" y="3008971"/>
                </a:cubicBezTo>
                <a:cubicBezTo>
                  <a:pt x="3373637" y="2930503"/>
                  <a:pt x="1017705" y="2985767"/>
                  <a:pt x="501505" y="3008971"/>
                </a:cubicBezTo>
                <a:cubicBezTo>
                  <a:pt x="201423" y="3000771"/>
                  <a:pt x="-32698" y="2810341"/>
                  <a:pt x="0" y="2507466"/>
                </a:cubicBezTo>
                <a:cubicBezTo>
                  <a:pt x="-9502" y="1645018"/>
                  <a:pt x="30336" y="972941"/>
                  <a:pt x="0" y="501505"/>
                </a:cubicBezTo>
                <a:close/>
              </a:path>
              <a:path w="4653126" h="3008971" stroke="0" extrusionOk="0">
                <a:moveTo>
                  <a:pt x="0" y="501505"/>
                </a:moveTo>
                <a:cubicBezTo>
                  <a:pt x="16827" y="199764"/>
                  <a:pt x="241624" y="26793"/>
                  <a:pt x="501505" y="0"/>
                </a:cubicBezTo>
                <a:cubicBezTo>
                  <a:pt x="1201441" y="149851"/>
                  <a:pt x="2892919" y="33038"/>
                  <a:pt x="4151621" y="0"/>
                </a:cubicBezTo>
                <a:cubicBezTo>
                  <a:pt x="4424959" y="-39672"/>
                  <a:pt x="4617273" y="240680"/>
                  <a:pt x="4653126" y="501505"/>
                </a:cubicBezTo>
                <a:cubicBezTo>
                  <a:pt x="4675364" y="1225161"/>
                  <a:pt x="4796888" y="1877234"/>
                  <a:pt x="4653126" y="2507466"/>
                </a:cubicBezTo>
                <a:cubicBezTo>
                  <a:pt x="4648863" y="2782693"/>
                  <a:pt x="4404422" y="3052651"/>
                  <a:pt x="4151621" y="3008971"/>
                </a:cubicBezTo>
                <a:cubicBezTo>
                  <a:pt x="3409500" y="2904572"/>
                  <a:pt x="1993879" y="3020473"/>
                  <a:pt x="501505" y="3008971"/>
                </a:cubicBezTo>
                <a:cubicBezTo>
                  <a:pt x="217889" y="3006936"/>
                  <a:pt x="16029" y="2802951"/>
                  <a:pt x="0" y="2507466"/>
                </a:cubicBezTo>
                <a:cubicBezTo>
                  <a:pt x="-141869" y="2225707"/>
                  <a:pt x="-147724" y="1478532"/>
                  <a:pt x="0" y="501505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45124E"/>
                </a:solidFill>
              </a:rPr>
              <a:t>FORMACIÓN ESPECÍFICA PARA COMISARIOS FEI</a:t>
            </a:r>
          </a:p>
          <a:p>
            <a:pPr algn="ctr"/>
            <a:endParaRPr lang="es-ES" sz="1600" b="1" dirty="0">
              <a:solidFill>
                <a:srgbClr val="532476"/>
              </a:solidFill>
            </a:endParaRPr>
          </a:p>
          <a:p>
            <a:pPr algn="ctr"/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Apoyo en la promoción internacional de comisarios y actualización y formación de comisarios nacionales. </a:t>
            </a:r>
            <a:endParaRPr lang="es-ES" b="1" dirty="0">
              <a:solidFill>
                <a:srgbClr val="532476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1CC202-B4A9-467C-9A97-90D990B6C25D}"/>
              </a:ext>
            </a:extLst>
          </p:cNvPr>
          <p:cNvSpPr txBox="1"/>
          <p:nvPr/>
        </p:nvSpPr>
        <p:spPr>
          <a:xfrm>
            <a:off x="4832024" y="665971"/>
            <a:ext cx="6638318" cy="822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  <a:ea typeface="+mj-ea"/>
                <a:cs typeface="+mj-cs"/>
              </a:rPr>
              <a:t>3. </a:t>
            </a:r>
            <a:r>
              <a:rPr lang="en-US" sz="2000" b="1" dirty="0">
                <a:solidFill>
                  <a:srgbClr val="7030A0"/>
                </a:solidFill>
                <a:ea typeface="+mj-ea"/>
                <a:cs typeface="+mj-cs"/>
              </a:rPr>
              <a:t>FORMACIÓN</a:t>
            </a:r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45A93099-B3C4-F316-E259-491B43856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503" y="3748635"/>
            <a:ext cx="1528504" cy="81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82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C615C-1337-67DC-4998-FD7C65D0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891438-1010-DA13-E204-1C012FFBA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A94B537E-1487-2CE6-D974-A250D20C3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" y="-80210"/>
            <a:ext cx="12177565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FF9685-9277-030B-DEF1-C60923B33C99}"/>
              </a:ext>
            </a:extLst>
          </p:cNvPr>
          <p:cNvSpPr txBox="1"/>
          <p:nvPr/>
        </p:nvSpPr>
        <p:spPr>
          <a:xfrm>
            <a:off x="5064784" y="1321356"/>
            <a:ext cx="30440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7030A0"/>
                </a:solidFill>
              </a:rPr>
              <a:t>4. ESTRUCTURA TÉCNICA</a:t>
            </a:r>
            <a:endParaRPr lang="es-ES" sz="2000" dirty="0">
              <a:solidFill>
                <a:srgbClr val="7030A0"/>
              </a:solidFill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CA03544-CE76-97FE-AED8-0D3575B99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733140"/>
              </p:ext>
            </p:extLst>
          </p:nvPr>
        </p:nvGraphicFramePr>
        <p:xfrm>
          <a:off x="1708058" y="2072714"/>
          <a:ext cx="8790318" cy="2199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159">
                  <a:extLst>
                    <a:ext uri="{9D8B030D-6E8A-4147-A177-3AD203B41FA5}">
                      <a16:colId xmlns:a16="http://schemas.microsoft.com/office/drawing/2014/main" val="3315203034"/>
                    </a:ext>
                  </a:extLst>
                </a:gridCol>
                <a:gridCol w="4395159">
                  <a:extLst>
                    <a:ext uri="{9D8B030D-6E8A-4147-A177-3AD203B41FA5}">
                      <a16:colId xmlns:a16="http://schemas.microsoft.com/office/drawing/2014/main" val="2648940564"/>
                    </a:ext>
                  </a:extLst>
                </a:gridCol>
              </a:tblGrid>
              <a:tr h="549934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DIRECCIÓN TÉCNICA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Fatima Cao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574548"/>
                  </a:ext>
                </a:extLst>
              </a:tr>
              <a:tr h="549934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ENTRENADOR NACIONAL Y JEFE DE EQUIPO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Jose Raga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776979"/>
                  </a:ext>
                </a:extLst>
              </a:tr>
              <a:tr h="549934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TÉCNICO APOYO 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Raúl Pinteño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200803"/>
                  </a:ext>
                </a:extLst>
              </a:tr>
              <a:tr h="549934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VETERINARIO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Víctor Díaz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65138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049E9F3-3B8E-7E58-D169-43621161154E}"/>
              </a:ext>
            </a:extLst>
          </p:cNvPr>
          <p:cNvSpPr txBox="1"/>
          <p:nvPr/>
        </p:nvSpPr>
        <p:spPr>
          <a:xfrm>
            <a:off x="639793" y="4963312"/>
            <a:ext cx="7917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dirty="0">
                <a:solidFill>
                  <a:schemeClr val="bg2">
                    <a:lumMod val="25000"/>
                  </a:schemeClr>
                </a:solidFill>
              </a:rPr>
              <a:t>Comisión Técnica/ órgano de selección: </a:t>
            </a:r>
            <a:r>
              <a:rPr lang="es-ES" sz="1800" b="1" dirty="0">
                <a:solidFill>
                  <a:schemeClr val="bg2">
                    <a:lumMod val="25000"/>
                  </a:schemeClr>
                </a:solidFill>
              </a:rPr>
              <a:t>José Raga,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sz="1800" b="1" dirty="0">
                <a:solidFill>
                  <a:schemeClr val="bg2">
                    <a:lumMod val="25000"/>
                  </a:schemeClr>
                </a:solidFill>
              </a:rPr>
              <a:t>Francisco Guerra y Fátima Cao</a:t>
            </a:r>
          </a:p>
        </p:txBody>
      </p:sp>
    </p:spTree>
    <p:extLst>
      <p:ext uri="{BB962C8B-B14F-4D97-AF65-F5344CB8AC3E}">
        <p14:creationId xmlns:p14="http://schemas.microsoft.com/office/powerpoint/2010/main" val="248378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 descr="Diagrama&#10;&#10;Descripción generada automáticamente">
            <a:extLst>
              <a:ext uri="{FF2B5EF4-FFF2-40B4-BE49-F238E27FC236}">
                <a16:creationId xmlns:a16="http://schemas.microsoft.com/office/drawing/2014/main" id="{F3E3877B-4DDE-7BB2-72D0-E06DD1FFA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E9EA23A-15D1-C5F7-9102-589B3ABA83D9}"/>
              </a:ext>
            </a:extLst>
          </p:cNvPr>
          <p:cNvSpPr txBox="1"/>
          <p:nvPr/>
        </p:nvSpPr>
        <p:spPr>
          <a:xfrm>
            <a:off x="6027802" y="1200053"/>
            <a:ext cx="6162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  <a:latin typeface="Avenir Next LT Pro" panose="020B0504020202020204" pitchFamily="34" charset="0"/>
                <a:ea typeface="+mj-ea"/>
                <a:cs typeface="+mj-cs"/>
              </a:rPr>
              <a:t>ÍNDICE</a:t>
            </a:r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48B6123-957C-B22D-E947-963B5DFE2697}"/>
              </a:ext>
            </a:extLst>
          </p:cNvPr>
          <p:cNvSpPr txBox="1">
            <a:spLocks/>
          </p:cNvSpPr>
          <p:nvPr/>
        </p:nvSpPr>
        <p:spPr>
          <a:xfrm>
            <a:off x="1318843" y="1825624"/>
            <a:ext cx="9737084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0980" indent="0" algn="just">
              <a:buFont typeface="Arial" panose="020B0604020202020204" pitchFamily="34" charset="0"/>
              <a:buNone/>
            </a:pPr>
            <a:endParaRPr lang="es-ES" sz="1800" dirty="0">
              <a:ea typeface="Times New Roman" panose="02020603050405020304" pitchFamily="18" charset="0"/>
            </a:endParaRPr>
          </a:p>
          <a:p>
            <a:pPr marL="678180" indent="-457200" algn="just">
              <a:buFont typeface="Arial" panose="020B0604020202020204" pitchFamily="34" charset="0"/>
              <a:buAutoNum type="arabicPeriod"/>
            </a:pPr>
            <a:r>
              <a:rPr lang="es-ES" sz="2000" dirty="0">
                <a:ea typeface="Times New Roman" panose="02020603050405020304" pitchFamily="18" charset="0"/>
              </a:rPr>
              <a:t>ÁREA DE DEPORTISTAS</a:t>
            </a:r>
          </a:p>
          <a:p>
            <a:pPr marL="1592580" lvl="3" indent="0" algn="just">
              <a:buFont typeface="Arial" panose="020B0604020202020204" pitchFamily="34" charset="0"/>
              <a:buNone/>
            </a:pPr>
            <a:endParaRPr lang="es-ES" sz="1000" dirty="0">
              <a:ea typeface="Times New Roman" panose="02020603050405020304" pitchFamily="18" charset="0"/>
            </a:endParaRPr>
          </a:p>
          <a:p>
            <a:pPr marL="678180" indent="-457200" algn="just">
              <a:buFont typeface="Arial" panose="020B0604020202020204" pitchFamily="34" charset="0"/>
              <a:buAutoNum type="arabicPeriod"/>
            </a:pPr>
            <a:r>
              <a:rPr lang="es-ES" sz="2000" dirty="0">
                <a:ea typeface="Times New Roman" panose="02020603050405020304" pitchFamily="18" charset="0"/>
              </a:rPr>
              <a:t>OTRAS ÁREAS DE TRABAJO</a:t>
            </a:r>
          </a:p>
          <a:p>
            <a:pPr marL="1135380" lvl="2" indent="0" algn="just">
              <a:buFont typeface="Arial" panose="020B0604020202020204" pitchFamily="34" charset="0"/>
              <a:buNone/>
            </a:pPr>
            <a:endParaRPr lang="es-ES" sz="1200" dirty="0">
              <a:ea typeface="Times New Roman" panose="02020603050405020304" pitchFamily="18" charset="0"/>
            </a:endParaRPr>
          </a:p>
          <a:p>
            <a:pPr marL="678180" indent="-457200" algn="just">
              <a:buFont typeface="Arial" panose="020B0604020202020204" pitchFamily="34" charset="0"/>
              <a:buAutoNum type="arabicPeriod"/>
            </a:pPr>
            <a:r>
              <a:rPr lang="es-ES" sz="2000" dirty="0">
                <a:ea typeface="Times New Roman" panose="02020603050405020304" pitchFamily="18" charset="0"/>
              </a:rPr>
              <a:t>FORMACIÓN</a:t>
            </a:r>
          </a:p>
          <a:p>
            <a:pPr marL="678180" indent="-457200" algn="just">
              <a:buFont typeface="Arial" panose="020B0604020202020204" pitchFamily="34" charset="0"/>
              <a:buAutoNum type="arabicPeriod"/>
            </a:pPr>
            <a:endParaRPr lang="es-ES" sz="2000" dirty="0">
              <a:ea typeface="Times New Roman" panose="02020603050405020304" pitchFamily="18" charset="0"/>
            </a:endParaRPr>
          </a:p>
          <a:p>
            <a:pPr marL="678180" indent="-457200" algn="just">
              <a:buFont typeface="Arial" panose="020B0604020202020204" pitchFamily="34" charset="0"/>
              <a:buAutoNum type="arabicPeriod"/>
            </a:pPr>
            <a:r>
              <a:rPr lang="es-ES" sz="2000" dirty="0">
                <a:ea typeface="Times New Roman" panose="02020603050405020304" pitchFamily="18" charset="0"/>
              </a:rPr>
              <a:t> ESTRUCTURA TÉCNICA</a:t>
            </a:r>
            <a:endParaRPr lang="es-ES" sz="1000" dirty="0">
              <a:ea typeface="Times New Roman" panose="02020603050405020304" pitchFamily="18" charset="0"/>
            </a:endParaRPr>
          </a:p>
          <a:p>
            <a:pPr lvl="1"/>
            <a:endParaRPr lang="es-ES" dirty="0">
              <a:highlight>
                <a:srgbClr val="FFFF00"/>
              </a:highlight>
            </a:endParaRPr>
          </a:p>
          <a:p>
            <a:pPr lvl="1"/>
            <a:endParaRPr lang="es-E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13126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C4E6F37-C01F-4A18-A784-21F5B799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3156" y="2282304"/>
            <a:ext cx="2672863" cy="14311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s-ES" sz="4400" dirty="0">
              <a:solidFill>
                <a:schemeClr val="bg2">
                  <a:lumMod val="25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es-ES" sz="4400" dirty="0">
                <a:solidFill>
                  <a:srgbClr val="532476"/>
                </a:solidFill>
                <a:latin typeface="Avenir Next LT Pro" panose="020B0504020202020204" pitchFamily="34" charset="0"/>
              </a:rPr>
              <a:t>Gracias</a:t>
            </a:r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68EE9BFE-6DEB-F2D1-0217-657952B18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" y="-80210"/>
            <a:ext cx="12177565" cy="6858000"/>
          </a:xfrm>
          <a:prstGeom prst="rect">
            <a:avLst/>
          </a:prstGeom>
        </p:spPr>
      </p:pic>
      <p:pic>
        <p:nvPicPr>
          <p:cNvPr id="8" name="Imagen 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235E0A3-1351-F385-18A2-27CB04C63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42" y="2825280"/>
            <a:ext cx="4739542" cy="266915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0082C85-1143-8E63-8E62-F3C86D7583BB}"/>
              </a:ext>
            </a:extLst>
          </p:cNvPr>
          <p:cNvSpPr txBox="1"/>
          <p:nvPr/>
        </p:nvSpPr>
        <p:spPr>
          <a:xfrm>
            <a:off x="3898861" y="2184619"/>
            <a:ext cx="344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rgbClr val="532476"/>
                </a:solidFill>
              </a:rPr>
              <a:t>GRACIAS</a:t>
            </a:r>
          </a:p>
        </p:txBody>
      </p:sp>
      <p:pic>
        <p:nvPicPr>
          <p:cNvPr id="2" name="Imagen 1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F9DE68C-61B0-7E16-FBB6-6316E8520B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45" y="2825280"/>
            <a:ext cx="1637674" cy="237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2CBC7-23E5-A5E1-EB7F-3EE66F37E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DF48779C-2CEB-9BEA-7471-7C5C0ECBD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202565A-1AD9-7A6A-ED9B-DDCB19C30765}"/>
              </a:ext>
            </a:extLst>
          </p:cNvPr>
          <p:cNvSpPr txBox="1"/>
          <p:nvPr/>
        </p:nvSpPr>
        <p:spPr>
          <a:xfrm>
            <a:off x="4477871" y="611224"/>
            <a:ext cx="7714129" cy="822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sz="2400" b="1" dirty="0">
                <a:solidFill>
                  <a:srgbClr val="7030A0"/>
                </a:solidFill>
                <a:ea typeface="+mj-ea"/>
                <a:cs typeface="+mj-cs"/>
              </a:rPr>
              <a:t>ÁREA DE DEPORTISTAS (</a:t>
            </a:r>
            <a:r>
              <a:rPr lang="en-US" sz="2400" b="1" dirty="0" err="1">
                <a:solidFill>
                  <a:srgbClr val="7030A0"/>
                </a:solidFill>
                <a:ea typeface="+mj-ea"/>
                <a:cs typeface="+mj-cs"/>
              </a:rPr>
              <a:t>Categoría</a:t>
            </a:r>
            <a:r>
              <a:rPr lang="en-US" sz="2400" b="1" dirty="0">
                <a:solidFill>
                  <a:srgbClr val="7030A0"/>
                </a:solidFill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+mj-ea"/>
                <a:cs typeface="+mj-cs"/>
              </a:rPr>
              <a:t>Absoluta</a:t>
            </a:r>
            <a:r>
              <a:rPr lang="en-US" sz="2400" b="1" dirty="0">
                <a:solidFill>
                  <a:srgbClr val="7030A0"/>
                </a:solidFill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+mj-ea"/>
                <a:cs typeface="+mj-cs"/>
              </a:rPr>
              <a:t>Internacional</a:t>
            </a:r>
            <a:r>
              <a:rPr lang="en-US" sz="2400" b="1" dirty="0">
                <a:solidFill>
                  <a:srgbClr val="7030A0"/>
                </a:solidFill>
                <a:ea typeface="+mj-ea"/>
                <a:cs typeface="+mj-cs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  <a:ea typeface="+mj-ea"/>
                <a:cs typeface="+mj-cs"/>
              </a:rPr>
              <a:t>1.1 CONSUMACIÓN DE OBJETIVOS 2024</a:t>
            </a:r>
            <a:endParaRPr lang="en-US" sz="3200" b="1" dirty="0">
              <a:solidFill>
                <a:srgbClr val="7030A0"/>
              </a:solidFill>
              <a:ea typeface="+mj-ea"/>
              <a:cs typeface="+mj-cs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A6E2E45-12BA-F859-CDE4-652B5E32F8E9}"/>
              </a:ext>
            </a:extLst>
          </p:cNvPr>
          <p:cNvSpPr/>
          <p:nvPr/>
        </p:nvSpPr>
        <p:spPr>
          <a:xfrm>
            <a:off x="343262" y="1600597"/>
            <a:ext cx="9701505" cy="5257403"/>
          </a:xfrm>
          <a:custGeom>
            <a:avLst/>
            <a:gdLst>
              <a:gd name="connsiteX0" fmla="*/ 0 w 9701505"/>
              <a:gd name="connsiteY0" fmla="*/ 876251 h 5257403"/>
              <a:gd name="connsiteX1" fmla="*/ 876251 w 9701505"/>
              <a:gd name="connsiteY1" fmla="*/ 0 h 5257403"/>
              <a:gd name="connsiteX2" fmla="*/ 8825254 w 9701505"/>
              <a:gd name="connsiteY2" fmla="*/ 0 h 5257403"/>
              <a:gd name="connsiteX3" fmla="*/ 9701505 w 9701505"/>
              <a:gd name="connsiteY3" fmla="*/ 876251 h 5257403"/>
              <a:gd name="connsiteX4" fmla="*/ 9701505 w 9701505"/>
              <a:gd name="connsiteY4" fmla="*/ 4381152 h 5257403"/>
              <a:gd name="connsiteX5" fmla="*/ 8825254 w 9701505"/>
              <a:gd name="connsiteY5" fmla="*/ 5257403 h 5257403"/>
              <a:gd name="connsiteX6" fmla="*/ 876251 w 9701505"/>
              <a:gd name="connsiteY6" fmla="*/ 5257403 h 5257403"/>
              <a:gd name="connsiteX7" fmla="*/ 0 w 9701505"/>
              <a:gd name="connsiteY7" fmla="*/ 4381152 h 5257403"/>
              <a:gd name="connsiteX8" fmla="*/ 0 w 9701505"/>
              <a:gd name="connsiteY8" fmla="*/ 876251 h 525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01505" h="5257403" fill="none" extrusionOk="0">
                <a:moveTo>
                  <a:pt x="0" y="876251"/>
                </a:moveTo>
                <a:cubicBezTo>
                  <a:pt x="-33750" y="405238"/>
                  <a:pt x="387503" y="7479"/>
                  <a:pt x="876251" y="0"/>
                </a:cubicBezTo>
                <a:cubicBezTo>
                  <a:pt x="4752818" y="100167"/>
                  <a:pt x="5540172" y="-154881"/>
                  <a:pt x="8825254" y="0"/>
                </a:cubicBezTo>
                <a:cubicBezTo>
                  <a:pt x="9355051" y="-75467"/>
                  <a:pt x="9719339" y="420315"/>
                  <a:pt x="9701505" y="876251"/>
                </a:cubicBezTo>
                <a:cubicBezTo>
                  <a:pt x="9636516" y="2498862"/>
                  <a:pt x="9633780" y="3311441"/>
                  <a:pt x="9701505" y="4381152"/>
                </a:cubicBezTo>
                <a:cubicBezTo>
                  <a:pt x="9638777" y="4852517"/>
                  <a:pt x="9259245" y="5239331"/>
                  <a:pt x="8825254" y="5257403"/>
                </a:cubicBezTo>
                <a:cubicBezTo>
                  <a:pt x="5351733" y="5178935"/>
                  <a:pt x="3019646" y="5234199"/>
                  <a:pt x="876251" y="5257403"/>
                </a:cubicBezTo>
                <a:cubicBezTo>
                  <a:pt x="370501" y="5249664"/>
                  <a:pt x="-32592" y="4890909"/>
                  <a:pt x="0" y="4381152"/>
                </a:cubicBezTo>
                <a:cubicBezTo>
                  <a:pt x="-9502" y="2904539"/>
                  <a:pt x="30336" y="2101411"/>
                  <a:pt x="0" y="876251"/>
                </a:cubicBezTo>
                <a:close/>
              </a:path>
              <a:path w="9701505" h="5257403" stroke="0" extrusionOk="0">
                <a:moveTo>
                  <a:pt x="0" y="876251"/>
                </a:moveTo>
                <a:cubicBezTo>
                  <a:pt x="37632" y="336923"/>
                  <a:pt x="442271" y="78309"/>
                  <a:pt x="876251" y="0"/>
                </a:cubicBezTo>
                <a:cubicBezTo>
                  <a:pt x="3908510" y="149851"/>
                  <a:pt x="5320111" y="33038"/>
                  <a:pt x="8825254" y="0"/>
                </a:cubicBezTo>
                <a:cubicBezTo>
                  <a:pt x="9306127" y="-33464"/>
                  <a:pt x="9652593" y="414342"/>
                  <a:pt x="9701505" y="876251"/>
                </a:cubicBezTo>
                <a:cubicBezTo>
                  <a:pt x="9723743" y="1325538"/>
                  <a:pt x="9845267" y="3265285"/>
                  <a:pt x="9701505" y="4381152"/>
                </a:cubicBezTo>
                <a:cubicBezTo>
                  <a:pt x="9678597" y="4855707"/>
                  <a:pt x="9289560" y="5292882"/>
                  <a:pt x="8825254" y="5257403"/>
                </a:cubicBezTo>
                <a:cubicBezTo>
                  <a:pt x="5318607" y="5153004"/>
                  <a:pt x="2412384" y="5268905"/>
                  <a:pt x="876251" y="5257403"/>
                </a:cubicBezTo>
                <a:cubicBezTo>
                  <a:pt x="372216" y="5251245"/>
                  <a:pt x="32532" y="4902662"/>
                  <a:pt x="0" y="4381152"/>
                </a:cubicBezTo>
                <a:cubicBezTo>
                  <a:pt x="-141869" y="3046081"/>
                  <a:pt x="-147724" y="1810946"/>
                  <a:pt x="0" y="876251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4512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Deportistas</a:t>
            </a:r>
          </a:p>
          <a:p>
            <a:r>
              <a:rPr lang="es-ES" sz="1400" b="1" u="sng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1.1 </a:t>
            </a:r>
            <a:r>
              <a:rPr lang="es-ES" b="1" u="sng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Específicos (corto plazo)</a:t>
            </a:r>
          </a:p>
          <a:p>
            <a:pPr marL="540000" lvl="1" indent="-285750">
              <a:spcBef>
                <a:spcPts val="3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Incrementar el número de deportistas</a:t>
            </a:r>
            <a:r>
              <a:rPr lang="es-ES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+16 en 2024</a:t>
            </a:r>
            <a:endParaRPr lang="es-E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000" lvl="1" indent="-285750">
              <a:spcBef>
                <a:spcPts val="3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Mejora de formación, tecnificación y  rendimiento de todos los niveles </a:t>
            </a:r>
          </a:p>
          <a:p>
            <a:pPr marL="540000" lvl="1" indent="-285750">
              <a:spcBef>
                <a:spcPts val="3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Incrementar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nº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deportistas ranking VIRTUS (hasta 4)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6 deportistas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40000" lvl="1" indent="-285750">
              <a:spcBef>
                <a:spcPts val="3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Participación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videocompetición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mundial y en Europeos VIRTUS 2024</a:t>
            </a:r>
            <a:r>
              <a:rPr lang="es-ES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 platas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ind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s-E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000" lvl="1" indent="-285750">
              <a:spcBef>
                <a:spcPts val="3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Mejorar posición ranking individual FEI</a:t>
            </a:r>
            <a:endParaRPr lang="es-E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54250" lvl="1">
              <a:spcBef>
                <a:spcPts val="300"/>
              </a:spcBef>
            </a:pPr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2021</a:t>
            </a:r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deportistas entre 174-257</a:t>
            </a:r>
          </a:p>
          <a:p>
            <a:pPr marL="254250" lvl="1">
              <a:spcBef>
                <a:spcPts val="300"/>
              </a:spcBef>
            </a:pPr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2022 </a:t>
            </a:r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deportistas entre 132-213</a:t>
            </a:r>
          </a:p>
          <a:p>
            <a:pPr marL="254250" lvl="1">
              <a:spcBef>
                <a:spcPts val="300"/>
              </a:spcBef>
            </a:pPr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2023 </a:t>
            </a:r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6 deportistas entre 99-228</a:t>
            </a:r>
          </a:p>
          <a:p>
            <a:pPr marL="254250" lvl="1">
              <a:spcBef>
                <a:spcPts val="300"/>
              </a:spcBef>
            </a:pPr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s-ES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2024  6 deportistas entre 105-203</a:t>
            </a:r>
            <a:r>
              <a:rPr lang="es-ES" sz="1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40000" lvl="1" indent="-285750">
              <a:spcBef>
                <a:spcPts val="3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Mejorar posición ranking equipos FEI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Actualmente 19/21 objetivo entre 11-14</a:t>
            </a:r>
            <a:endParaRPr lang="es-E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000" lvl="1" indent="-285750">
              <a:spcBef>
                <a:spcPts val="3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Mantener la participación en competición internacional. </a:t>
            </a:r>
          </a:p>
          <a:p>
            <a:pPr marL="540000" lvl="1" indent="-285750">
              <a:spcBef>
                <a:spcPts val="3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Conseguir representación española en los JJPP Paris 2024.</a:t>
            </a:r>
          </a:p>
          <a:p>
            <a:pPr marL="540000" lvl="1" indent="-285750">
              <a:spcBef>
                <a:spcPts val="3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Creación de un ranking nacional. 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b="1" u="sng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1.2 Generales (medio plazo)</a:t>
            </a:r>
          </a:p>
          <a:p>
            <a:pPr marL="540000" lvl="1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Clasificación Campeonato de Europa de </a:t>
            </a:r>
            <a:r>
              <a:rPr lang="es-ES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Ermelo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(NED) 2025 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5 Clasificados</a:t>
            </a:r>
            <a:endParaRPr lang="es-ES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000" lvl="1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Clasificación Campeonatos del Mundo 2026.</a:t>
            </a:r>
          </a:p>
        </p:txBody>
      </p:sp>
      <p:pic>
        <p:nvPicPr>
          <p:cNvPr id="11" name="Gráfico 10" descr="Señal de pulgar hacia arriba  contorno">
            <a:extLst>
              <a:ext uri="{FF2B5EF4-FFF2-40B4-BE49-F238E27FC236}">
                <a16:creationId xmlns:a16="http://schemas.microsoft.com/office/drawing/2014/main" id="{A6DDD0B2-46BC-95DC-EA89-10A898ADE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5181" y="3493169"/>
            <a:ext cx="249959" cy="249959"/>
          </a:xfrm>
          <a:prstGeom prst="rect">
            <a:avLst/>
          </a:prstGeom>
        </p:spPr>
      </p:pic>
      <p:pic>
        <p:nvPicPr>
          <p:cNvPr id="14" name="Gráfico 13" descr="Manos aplaudiendo contorno">
            <a:extLst>
              <a:ext uri="{FF2B5EF4-FFF2-40B4-BE49-F238E27FC236}">
                <a16:creationId xmlns:a16="http://schemas.microsoft.com/office/drawing/2014/main" id="{363FE34E-000F-B4AF-B984-FDA1A9D643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68930" y="5143879"/>
            <a:ext cx="309568" cy="309568"/>
          </a:xfrm>
          <a:prstGeom prst="rect">
            <a:avLst/>
          </a:prstGeom>
        </p:spPr>
      </p:pic>
      <p:pic>
        <p:nvPicPr>
          <p:cNvPr id="17" name="Gráfico 16" descr="Manos aplaudiendo contorno">
            <a:extLst>
              <a:ext uri="{FF2B5EF4-FFF2-40B4-BE49-F238E27FC236}">
                <a16:creationId xmlns:a16="http://schemas.microsoft.com/office/drawing/2014/main" id="{E3419C67-698B-A3A2-3AE5-B92BBBE790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59362" y="2166492"/>
            <a:ext cx="309568" cy="309568"/>
          </a:xfrm>
          <a:prstGeom prst="rect">
            <a:avLst/>
          </a:prstGeom>
        </p:spPr>
      </p:pic>
      <p:pic>
        <p:nvPicPr>
          <p:cNvPr id="15" name="Gráfico 14" descr="Licuadora contorno">
            <a:extLst>
              <a:ext uri="{FF2B5EF4-FFF2-40B4-BE49-F238E27FC236}">
                <a16:creationId xmlns:a16="http://schemas.microsoft.com/office/drawing/2014/main" id="{069A8E7E-58BD-06D2-420D-F2B66947B8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66073" y="2476060"/>
            <a:ext cx="362144" cy="362144"/>
          </a:xfrm>
          <a:prstGeom prst="rect">
            <a:avLst/>
          </a:prstGeom>
        </p:spPr>
      </p:pic>
      <p:pic>
        <p:nvPicPr>
          <p:cNvPr id="2" name="Gráfico 1" descr="Manos aplaudiendo contorno">
            <a:extLst>
              <a:ext uri="{FF2B5EF4-FFF2-40B4-BE49-F238E27FC236}">
                <a16:creationId xmlns:a16="http://schemas.microsoft.com/office/drawing/2014/main" id="{ACDB23C0-F29B-D49B-4DFC-659597639F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10987" y="2879602"/>
            <a:ext cx="309568" cy="309568"/>
          </a:xfrm>
          <a:prstGeom prst="rect">
            <a:avLst/>
          </a:prstGeom>
        </p:spPr>
      </p:pic>
      <p:pic>
        <p:nvPicPr>
          <p:cNvPr id="19" name="Gráfico 18" descr="Manos aplaudiendo contorno">
            <a:extLst>
              <a:ext uri="{FF2B5EF4-FFF2-40B4-BE49-F238E27FC236}">
                <a16:creationId xmlns:a16="http://schemas.microsoft.com/office/drawing/2014/main" id="{56E0F7A1-791F-4F83-2FE2-9BA95CC0CA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97764" y="3119432"/>
            <a:ext cx="309568" cy="309568"/>
          </a:xfrm>
          <a:prstGeom prst="rect">
            <a:avLst/>
          </a:prstGeom>
        </p:spPr>
      </p:pic>
      <p:pic>
        <p:nvPicPr>
          <p:cNvPr id="22" name="Gráfico 21" descr="Pulgar hacia abajo contorno">
            <a:extLst>
              <a:ext uri="{FF2B5EF4-FFF2-40B4-BE49-F238E27FC236}">
                <a16:creationId xmlns:a16="http://schemas.microsoft.com/office/drawing/2014/main" id="{2305615C-4409-9611-BF95-B98F4C522F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42980" y="4864769"/>
            <a:ext cx="309568" cy="309568"/>
          </a:xfrm>
          <a:prstGeom prst="rect">
            <a:avLst/>
          </a:prstGeom>
        </p:spPr>
      </p:pic>
      <p:pic>
        <p:nvPicPr>
          <p:cNvPr id="23" name="Gráfico 22" descr="Pulgar hacia abajo contorno">
            <a:extLst>
              <a:ext uri="{FF2B5EF4-FFF2-40B4-BE49-F238E27FC236}">
                <a16:creationId xmlns:a16="http://schemas.microsoft.com/office/drawing/2014/main" id="{3F725D00-28D3-1D19-0EE6-FFD56E7BD4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52051" y="5465470"/>
            <a:ext cx="309568" cy="309568"/>
          </a:xfrm>
          <a:prstGeom prst="rect">
            <a:avLst/>
          </a:prstGeom>
        </p:spPr>
      </p:pic>
      <p:pic>
        <p:nvPicPr>
          <p:cNvPr id="24" name="Gráfico 23" descr="Licuadora contorno">
            <a:extLst>
              <a:ext uri="{FF2B5EF4-FFF2-40B4-BE49-F238E27FC236}">
                <a16:creationId xmlns:a16="http://schemas.microsoft.com/office/drawing/2014/main" id="{6E03F0BB-270F-0D74-3D69-BC5F2FCFFD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96799" y="5685300"/>
            <a:ext cx="362144" cy="362144"/>
          </a:xfrm>
          <a:prstGeom prst="rect">
            <a:avLst/>
          </a:prstGeom>
        </p:spPr>
      </p:pic>
      <p:pic>
        <p:nvPicPr>
          <p:cNvPr id="25" name="Gráfico 24" descr="Manos aplaudiendo contorno">
            <a:extLst>
              <a:ext uri="{FF2B5EF4-FFF2-40B4-BE49-F238E27FC236}">
                <a16:creationId xmlns:a16="http://schemas.microsoft.com/office/drawing/2014/main" id="{9A33C044-FA4F-2ED5-FB73-7BFACC85B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01626" y="6246776"/>
            <a:ext cx="309568" cy="309568"/>
          </a:xfrm>
          <a:prstGeom prst="rect">
            <a:avLst/>
          </a:prstGeom>
        </p:spPr>
      </p:pic>
      <p:pic>
        <p:nvPicPr>
          <p:cNvPr id="4" name="Gráfico 3" descr="Licuadora contorno">
            <a:extLst>
              <a:ext uri="{FF2B5EF4-FFF2-40B4-BE49-F238E27FC236}">
                <a16:creationId xmlns:a16="http://schemas.microsoft.com/office/drawing/2014/main" id="{2CB4964B-3D59-9125-7B0D-0DC58DF6FB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88256" y="6492175"/>
            <a:ext cx="301655" cy="30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9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859EBC2-5EE1-4222-AFF5-F216277FA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285E5A0-77D4-4025-9A45-5E03B7B4A959}"/>
              </a:ext>
            </a:extLst>
          </p:cNvPr>
          <p:cNvSpPr/>
          <p:nvPr/>
        </p:nvSpPr>
        <p:spPr>
          <a:xfrm>
            <a:off x="318795" y="1600596"/>
            <a:ext cx="9701505" cy="5257403"/>
          </a:xfrm>
          <a:custGeom>
            <a:avLst/>
            <a:gdLst>
              <a:gd name="connsiteX0" fmla="*/ 0 w 9701505"/>
              <a:gd name="connsiteY0" fmla="*/ 876251 h 5257403"/>
              <a:gd name="connsiteX1" fmla="*/ 876251 w 9701505"/>
              <a:gd name="connsiteY1" fmla="*/ 0 h 5257403"/>
              <a:gd name="connsiteX2" fmla="*/ 8825254 w 9701505"/>
              <a:gd name="connsiteY2" fmla="*/ 0 h 5257403"/>
              <a:gd name="connsiteX3" fmla="*/ 9701505 w 9701505"/>
              <a:gd name="connsiteY3" fmla="*/ 876251 h 5257403"/>
              <a:gd name="connsiteX4" fmla="*/ 9701505 w 9701505"/>
              <a:gd name="connsiteY4" fmla="*/ 4381152 h 5257403"/>
              <a:gd name="connsiteX5" fmla="*/ 8825254 w 9701505"/>
              <a:gd name="connsiteY5" fmla="*/ 5257403 h 5257403"/>
              <a:gd name="connsiteX6" fmla="*/ 876251 w 9701505"/>
              <a:gd name="connsiteY6" fmla="*/ 5257403 h 5257403"/>
              <a:gd name="connsiteX7" fmla="*/ 0 w 9701505"/>
              <a:gd name="connsiteY7" fmla="*/ 4381152 h 5257403"/>
              <a:gd name="connsiteX8" fmla="*/ 0 w 9701505"/>
              <a:gd name="connsiteY8" fmla="*/ 876251 h 525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01505" h="5257403" fill="none" extrusionOk="0">
                <a:moveTo>
                  <a:pt x="0" y="876251"/>
                </a:moveTo>
                <a:cubicBezTo>
                  <a:pt x="-33750" y="405238"/>
                  <a:pt x="387503" y="7479"/>
                  <a:pt x="876251" y="0"/>
                </a:cubicBezTo>
                <a:cubicBezTo>
                  <a:pt x="4752818" y="100167"/>
                  <a:pt x="5540172" y="-154881"/>
                  <a:pt x="8825254" y="0"/>
                </a:cubicBezTo>
                <a:cubicBezTo>
                  <a:pt x="9355051" y="-75467"/>
                  <a:pt x="9719339" y="420315"/>
                  <a:pt x="9701505" y="876251"/>
                </a:cubicBezTo>
                <a:cubicBezTo>
                  <a:pt x="9636516" y="2498862"/>
                  <a:pt x="9633780" y="3311441"/>
                  <a:pt x="9701505" y="4381152"/>
                </a:cubicBezTo>
                <a:cubicBezTo>
                  <a:pt x="9638777" y="4852517"/>
                  <a:pt x="9259245" y="5239331"/>
                  <a:pt x="8825254" y="5257403"/>
                </a:cubicBezTo>
                <a:cubicBezTo>
                  <a:pt x="5351733" y="5178935"/>
                  <a:pt x="3019646" y="5234199"/>
                  <a:pt x="876251" y="5257403"/>
                </a:cubicBezTo>
                <a:cubicBezTo>
                  <a:pt x="370501" y="5249664"/>
                  <a:pt x="-32592" y="4890909"/>
                  <a:pt x="0" y="4381152"/>
                </a:cubicBezTo>
                <a:cubicBezTo>
                  <a:pt x="-9502" y="2904539"/>
                  <a:pt x="30336" y="2101411"/>
                  <a:pt x="0" y="876251"/>
                </a:cubicBezTo>
                <a:close/>
              </a:path>
              <a:path w="9701505" h="5257403" stroke="0" extrusionOk="0">
                <a:moveTo>
                  <a:pt x="0" y="876251"/>
                </a:moveTo>
                <a:cubicBezTo>
                  <a:pt x="37632" y="336923"/>
                  <a:pt x="442271" y="78309"/>
                  <a:pt x="876251" y="0"/>
                </a:cubicBezTo>
                <a:cubicBezTo>
                  <a:pt x="3908510" y="149851"/>
                  <a:pt x="5320111" y="33038"/>
                  <a:pt x="8825254" y="0"/>
                </a:cubicBezTo>
                <a:cubicBezTo>
                  <a:pt x="9306127" y="-33464"/>
                  <a:pt x="9652593" y="414342"/>
                  <a:pt x="9701505" y="876251"/>
                </a:cubicBezTo>
                <a:cubicBezTo>
                  <a:pt x="9723743" y="1325538"/>
                  <a:pt x="9845267" y="3265285"/>
                  <a:pt x="9701505" y="4381152"/>
                </a:cubicBezTo>
                <a:cubicBezTo>
                  <a:pt x="9678597" y="4855707"/>
                  <a:pt x="9289560" y="5292882"/>
                  <a:pt x="8825254" y="5257403"/>
                </a:cubicBezTo>
                <a:cubicBezTo>
                  <a:pt x="5318607" y="5153004"/>
                  <a:pt x="2412384" y="5268905"/>
                  <a:pt x="876251" y="5257403"/>
                </a:cubicBezTo>
                <a:cubicBezTo>
                  <a:pt x="372216" y="5251245"/>
                  <a:pt x="32532" y="4902662"/>
                  <a:pt x="0" y="4381152"/>
                </a:cubicBezTo>
                <a:cubicBezTo>
                  <a:pt x="-141869" y="3046081"/>
                  <a:pt x="-147724" y="1810946"/>
                  <a:pt x="0" y="876251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45124E"/>
                </a:solidFill>
              </a:rPr>
              <a:t>Deportistas</a:t>
            </a:r>
          </a:p>
          <a:p>
            <a:r>
              <a:rPr lang="es-ES" sz="1400" b="1" u="sng" dirty="0">
                <a:solidFill>
                  <a:schemeClr val="bg2">
                    <a:lumMod val="10000"/>
                  </a:schemeClr>
                </a:solidFill>
              </a:rPr>
              <a:t>1.1 </a:t>
            </a:r>
            <a:r>
              <a:rPr lang="es-ES" b="1" u="sng" dirty="0">
                <a:solidFill>
                  <a:schemeClr val="bg2">
                    <a:lumMod val="10000"/>
                  </a:schemeClr>
                </a:solidFill>
              </a:rPr>
              <a:t>Específicos (corto plazo)</a:t>
            </a:r>
          </a:p>
          <a:p>
            <a:pPr marL="540000" lvl="1" indent="-285750">
              <a:spcBef>
                <a:spcPts val="3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Incrementar el número de deportistas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540000" lvl="1" indent="-285750">
              <a:spcBef>
                <a:spcPts val="3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Mejora de formación, tecnificación y  rendimiento de todos los niveles</a:t>
            </a:r>
          </a:p>
          <a:p>
            <a:pPr marL="540000" lvl="1" indent="-285750">
              <a:spcBef>
                <a:spcPts val="3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Mantener el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nº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deportistas ranking VIRTUS (6 en total)</a:t>
            </a:r>
          </a:p>
          <a:p>
            <a:pPr marL="540000" lvl="1" indent="-285750">
              <a:spcBef>
                <a:spcPts val="3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Participación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videocompetición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mundial VIRTUS y en los Mundiales VIRTUS 2025</a:t>
            </a:r>
          </a:p>
          <a:p>
            <a:pPr marL="540000" lvl="1" indent="-285750">
              <a:spcBef>
                <a:spcPts val="3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Mejorar posición ranking individual FEI</a:t>
            </a:r>
            <a:endParaRPr lang="es-ES" dirty="0">
              <a:solidFill>
                <a:schemeClr val="bg2">
                  <a:lumMod val="25000"/>
                </a:schemeClr>
              </a:solidFill>
              <a:sym typeface="Wingdings" panose="05000000000000000000" pitchFamily="2" charset="2"/>
            </a:endParaRPr>
          </a:p>
          <a:p>
            <a:pPr marL="254250" lvl="1">
              <a:spcBef>
                <a:spcPts val="300"/>
              </a:spcBef>
            </a:pPr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	2021</a:t>
            </a:r>
            <a:r>
              <a:rPr lang="es-ES" sz="1400" b="1" dirty="0">
                <a:solidFill>
                  <a:schemeClr val="bg2">
                    <a:lumMod val="25000"/>
                  </a:schemeClr>
                </a:solidFill>
              </a:rPr>
              <a:t> 4 deportistas entre 174-257</a:t>
            </a:r>
          </a:p>
          <a:p>
            <a:pPr marL="254250" lvl="1">
              <a:spcBef>
                <a:spcPts val="300"/>
              </a:spcBef>
            </a:pPr>
            <a:r>
              <a:rPr lang="es-ES" sz="1400" b="1" dirty="0">
                <a:solidFill>
                  <a:schemeClr val="bg2">
                    <a:lumMod val="25000"/>
                  </a:schemeClr>
                </a:solidFill>
              </a:rPr>
              <a:t>	2022 </a:t>
            </a:r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s-ES" sz="1400" b="1" dirty="0">
                <a:solidFill>
                  <a:schemeClr val="bg2">
                    <a:lumMod val="25000"/>
                  </a:schemeClr>
                </a:solidFill>
              </a:rPr>
              <a:t>6 deportistas entre 132-213</a:t>
            </a:r>
          </a:p>
          <a:p>
            <a:pPr marL="254250" lvl="1">
              <a:spcBef>
                <a:spcPts val="300"/>
              </a:spcBef>
            </a:pPr>
            <a:r>
              <a:rPr lang="es-ES" sz="1400" b="1" dirty="0">
                <a:solidFill>
                  <a:schemeClr val="bg2">
                    <a:lumMod val="25000"/>
                  </a:schemeClr>
                </a:solidFill>
              </a:rPr>
              <a:t>	2023 </a:t>
            </a:r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 6 deportistas entre 99-228</a:t>
            </a:r>
          </a:p>
          <a:p>
            <a:pPr marL="254250" lvl="1">
              <a:spcBef>
                <a:spcPts val="300"/>
              </a:spcBef>
            </a:pPr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                 </a:t>
            </a:r>
            <a:r>
              <a:rPr lang="es-ES" sz="1400" b="1" dirty="0">
                <a:solidFill>
                  <a:srgbClr val="7030A0"/>
                </a:solidFill>
                <a:sym typeface="Wingdings" panose="05000000000000000000" pitchFamily="2" charset="2"/>
              </a:rPr>
              <a:t>2024  6 deportistas entre 105-203</a:t>
            </a:r>
            <a:r>
              <a:rPr lang="es-ES" sz="1400" dirty="0">
                <a:solidFill>
                  <a:srgbClr val="7030A0"/>
                </a:solidFill>
              </a:rPr>
              <a:t> </a:t>
            </a:r>
            <a:endParaRPr lang="es-E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540000" lvl="1" indent="-285750">
              <a:spcBef>
                <a:spcPts val="3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Mejorar posición ranking equipos FEI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 Actualmente 18/21 objetivo entre 11-14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  <a:p>
            <a:pPr marL="540000" lvl="1" indent="-285750">
              <a:spcBef>
                <a:spcPts val="3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Mantener la participación en competición internacional.</a:t>
            </a:r>
          </a:p>
          <a:p>
            <a:pPr marL="540000" lvl="1" indent="-285750">
              <a:spcBef>
                <a:spcPts val="3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Conseguir equipo para los CH-EU-PED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Ermelo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(NED) 2025</a:t>
            </a:r>
          </a:p>
          <a:p>
            <a:pPr marL="540000" lvl="1" indent="-285750">
              <a:spcBef>
                <a:spcPts val="3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Creación de un ranking nacional.</a:t>
            </a:r>
            <a:endParaRPr lang="es-ES" sz="2400" dirty="0"/>
          </a:p>
          <a:p>
            <a:r>
              <a:rPr lang="es-ES" sz="1600" b="1" u="sng" dirty="0">
                <a:solidFill>
                  <a:schemeClr val="bg2">
                    <a:lumMod val="10000"/>
                  </a:schemeClr>
                </a:solidFill>
              </a:rPr>
              <a:t>1.2 Generales (medio plazo)</a:t>
            </a:r>
          </a:p>
          <a:p>
            <a:pPr marL="540000" lvl="1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Clasificación de binomios Campeonato del Mundo CH-M-PED </a:t>
            </a:r>
            <a:r>
              <a:rPr lang="es-ES" b="1" dirty="0" err="1">
                <a:solidFill>
                  <a:schemeClr val="bg2">
                    <a:lumMod val="25000"/>
                  </a:schemeClr>
                </a:solidFill>
              </a:rPr>
              <a:t>Aachen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 (GER) 2026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79953F-B43E-4F05-AE39-890EE34FC098}"/>
              </a:ext>
            </a:extLst>
          </p:cNvPr>
          <p:cNvSpPr txBox="1"/>
          <p:nvPr/>
        </p:nvSpPr>
        <p:spPr>
          <a:xfrm>
            <a:off x="4477871" y="611224"/>
            <a:ext cx="7714129" cy="822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en-US" sz="2400" b="1" dirty="0">
                <a:solidFill>
                  <a:srgbClr val="7030A0"/>
                </a:solidFill>
                <a:ea typeface="+mj-ea"/>
                <a:cs typeface="+mj-cs"/>
              </a:rPr>
              <a:t>ÁREA DE DEPORTISTAS (</a:t>
            </a:r>
            <a:r>
              <a:rPr lang="en-US" sz="2400" b="1" dirty="0" err="1">
                <a:solidFill>
                  <a:srgbClr val="7030A0"/>
                </a:solidFill>
                <a:ea typeface="+mj-ea"/>
                <a:cs typeface="+mj-cs"/>
              </a:rPr>
              <a:t>Categoría</a:t>
            </a:r>
            <a:r>
              <a:rPr lang="en-US" sz="2400" b="1" dirty="0">
                <a:solidFill>
                  <a:srgbClr val="7030A0"/>
                </a:solidFill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+mj-ea"/>
                <a:cs typeface="+mj-cs"/>
              </a:rPr>
              <a:t>Absoluta</a:t>
            </a:r>
            <a:r>
              <a:rPr lang="en-US" sz="2400" b="1" dirty="0">
                <a:solidFill>
                  <a:srgbClr val="7030A0"/>
                </a:solidFill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+mj-ea"/>
                <a:cs typeface="+mj-cs"/>
              </a:rPr>
              <a:t>Internacional</a:t>
            </a:r>
            <a:r>
              <a:rPr lang="en-US" sz="2400" b="1" dirty="0">
                <a:solidFill>
                  <a:srgbClr val="7030A0"/>
                </a:solidFill>
                <a:ea typeface="+mj-ea"/>
                <a:cs typeface="+mj-cs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  <a:ea typeface="+mj-ea"/>
                <a:cs typeface="+mj-cs"/>
              </a:rPr>
              <a:t>1.2 OBJETIVOS PROPUESTOS 2025</a:t>
            </a:r>
            <a:endParaRPr lang="en-US" sz="3200" b="1" dirty="0">
              <a:solidFill>
                <a:srgbClr val="7030A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110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0B69A9ED-1824-7E6B-FC6F-0E2CEAAF6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D9749DC8-D89B-47DB-AE58-7A622AA923BA}"/>
              </a:ext>
            </a:extLst>
          </p:cNvPr>
          <p:cNvSpPr/>
          <p:nvPr/>
        </p:nvSpPr>
        <p:spPr>
          <a:xfrm>
            <a:off x="365697" y="1702689"/>
            <a:ext cx="10262546" cy="1999014"/>
          </a:xfrm>
          <a:custGeom>
            <a:avLst/>
            <a:gdLst>
              <a:gd name="connsiteX0" fmla="*/ 0 w 10262546"/>
              <a:gd name="connsiteY0" fmla="*/ 333176 h 1999014"/>
              <a:gd name="connsiteX1" fmla="*/ 333176 w 10262546"/>
              <a:gd name="connsiteY1" fmla="*/ 0 h 1999014"/>
              <a:gd name="connsiteX2" fmla="*/ 9929370 w 10262546"/>
              <a:gd name="connsiteY2" fmla="*/ 0 h 1999014"/>
              <a:gd name="connsiteX3" fmla="*/ 10262546 w 10262546"/>
              <a:gd name="connsiteY3" fmla="*/ 333176 h 1999014"/>
              <a:gd name="connsiteX4" fmla="*/ 10262546 w 10262546"/>
              <a:gd name="connsiteY4" fmla="*/ 1665838 h 1999014"/>
              <a:gd name="connsiteX5" fmla="*/ 9929370 w 10262546"/>
              <a:gd name="connsiteY5" fmla="*/ 1999014 h 1999014"/>
              <a:gd name="connsiteX6" fmla="*/ 333176 w 10262546"/>
              <a:gd name="connsiteY6" fmla="*/ 1999014 h 1999014"/>
              <a:gd name="connsiteX7" fmla="*/ 0 w 10262546"/>
              <a:gd name="connsiteY7" fmla="*/ 1665838 h 1999014"/>
              <a:gd name="connsiteX8" fmla="*/ 0 w 10262546"/>
              <a:gd name="connsiteY8" fmla="*/ 333176 h 199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62546" h="1999014" fill="none" extrusionOk="0">
                <a:moveTo>
                  <a:pt x="0" y="333176"/>
                </a:moveTo>
                <a:cubicBezTo>
                  <a:pt x="-13884" y="154486"/>
                  <a:pt x="134257" y="23195"/>
                  <a:pt x="333176" y="0"/>
                </a:cubicBezTo>
                <a:cubicBezTo>
                  <a:pt x="3311642" y="100167"/>
                  <a:pt x="5594357" y="-154881"/>
                  <a:pt x="9929370" y="0"/>
                </a:cubicBezTo>
                <a:cubicBezTo>
                  <a:pt x="10123444" y="-16566"/>
                  <a:pt x="10279147" y="175235"/>
                  <a:pt x="10262546" y="333176"/>
                </a:cubicBezTo>
                <a:cubicBezTo>
                  <a:pt x="10198988" y="542921"/>
                  <a:pt x="10147859" y="1423887"/>
                  <a:pt x="10262546" y="1665838"/>
                </a:cubicBezTo>
                <a:cubicBezTo>
                  <a:pt x="10235766" y="1844477"/>
                  <a:pt x="10101546" y="1994733"/>
                  <a:pt x="9929370" y="1999014"/>
                </a:cubicBezTo>
                <a:cubicBezTo>
                  <a:pt x="6526325" y="1920546"/>
                  <a:pt x="4543008" y="1975810"/>
                  <a:pt x="333176" y="1999014"/>
                </a:cubicBezTo>
                <a:cubicBezTo>
                  <a:pt x="142360" y="1996598"/>
                  <a:pt x="-3979" y="1852998"/>
                  <a:pt x="0" y="1665838"/>
                </a:cubicBezTo>
                <a:cubicBezTo>
                  <a:pt x="64839" y="1105862"/>
                  <a:pt x="-27066" y="703980"/>
                  <a:pt x="0" y="333176"/>
                </a:cubicBezTo>
                <a:close/>
              </a:path>
              <a:path w="10262546" h="1999014" stroke="0" extrusionOk="0">
                <a:moveTo>
                  <a:pt x="0" y="333176"/>
                </a:moveTo>
                <a:cubicBezTo>
                  <a:pt x="17310" y="123691"/>
                  <a:pt x="154165" y="7833"/>
                  <a:pt x="333176" y="0"/>
                </a:cubicBezTo>
                <a:cubicBezTo>
                  <a:pt x="1684818" y="149851"/>
                  <a:pt x="5485852" y="33038"/>
                  <a:pt x="9929370" y="0"/>
                </a:cubicBezTo>
                <a:cubicBezTo>
                  <a:pt x="10112876" y="-5480"/>
                  <a:pt x="10234791" y="161669"/>
                  <a:pt x="10262546" y="333176"/>
                </a:cubicBezTo>
                <a:cubicBezTo>
                  <a:pt x="10157704" y="819628"/>
                  <a:pt x="10378912" y="1128131"/>
                  <a:pt x="10262546" y="1665838"/>
                </a:cubicBezTo>
                <a:cubicBezTo>
                  <a:pt x="10250247" y="1844807"/>
                  <a:pt x="10111537" y="2002341"/>
                  <a:pt x="9929370" y="1999014"/>
                </a:cubicBezTo>
                <a:cubicBezTo>
                  <a:pt x="6505283" y="1894615"/>
                  <a:pt x="2413806" y="2010516"/>
                  <a:pt x="333176" y="1999014"/>
                </a:cubicBezTo>
                <a:cubicBezTo>
                  <a:pt x="132103" y="1993784"/>
                  <a:pt x="12242" y="1863984"/>
                  <a:pt x="0" y="1665838"/>
                </a:cubicBezTo>
                <a:cubicBezTo>
                  <a:pt x="58626" y="1303737"/>
                  <a:pt x="-17984" y="753473"/>
                  <a:pt x="0" y="333176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2060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s-ES" dirty="0">
                <a:solidFill>
                  <a:srgbClr val="45124E"/>
                </a:solidFill>
              </a:rPr>
              <a:t>Grupos RENDIMIENTO + PROMESAS PARALÍMPICAS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Seguimiento individualizado de binomios. 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Asistencia y seguimiento en competición nacional e internacional. 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Concentraciones presenciales + seguimiento online</a:t>
            </a:r>
            <a:r>
              <a:rPr lang="es-ES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Seguimiento de pautas de entrenamiento y competición acordes al bienestar del caballo y normas </a:t>
            </a:r>
            <a:r>
              <a:rPr lang="es-ES" sz="1600" dirty="0" err="1">
                <a:solidFill>
                  <a:schemeClr val="bg2">
                    <a:lumMod val="25000"/>
                  </a:schemeClr>
                </a:solidFill>
              </a:rPr>
              <a:t>Stewards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 FEI.</a:t>
            </a:r>
          </a:p>
          <a:p>
            <a:pPr marL="457200" lvl="1" indent="0">
              <a:buNone/>
            </a:pPr>
            <a:r>
              <a:rPr lang="es-ES" sz="1400" dirty="0"/>
              <a:t>	</a:t>
            </a:r>
          </a:p>
          <a:p>
            <a:pPr marL="457200" lvl="1" indent="0">
              <a:buNone/>
            </a:pPr>
            <a:endParaRPr lang="es-ES" sz="1400" dirty="0"/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s-ES" sz="1400" dirty="0">
              <a:solidFill>
                <a:schemeClr val="bg2">
                  <a:lumMod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2171C491-75B3-4E5C-B588-1BE7E46CAC17}"/>
              </a:ext>
            </a:extLst>
          </p:cNvPr>
          <p:cNvSpPr/>
          <p:nvPr/>
        </p:nvSpPr>
        <p:spPr>
          <a:xfrm>
            <a:off x="365696" y="4153847"/>
            <a:ext cx="9299671" cy="2334906"/>
          </a:xfrm>
          <a:custGeom>
            <a:avLst/>
            <a:gdLst>
              <a:gd name="connsiteX0" fmla="*/ 0 w 9299671"/>
              <a:gd name="connsiteY0" fmla="*/ 389159 h 2334906"/>
              <a:gd name="connsiteX1" fmla="*/ 389159 w 9299671"/>
              <a:gd name="connsiteY1" fmla="*/ 0 h 2334906"/>
              <a:gd name="connsiteX2" fmla="*/ 8910512 w 9299671"/>
              <a:gd name="connsiteY2" fmla="*/ 0 h 2334906"/>
              <a:gd name="connsiteX3" fmla="*/ 9299671 w 9299671"/>
              <a:gd name="connsiteY3" fmla="*/ 389159 h 2334906"/>
              <a:gd name="connsiteX4" fmla="*/ 9299671 w 9299671"/>
              <a:gd name="connsiteY4" fmla="*/ 1945747 h 2334906"/>
              <a:gd name="connsiteX5" fmla="*/ 8910512 w 9299671"/>
              <a:gd name="connsiteY5" fmla="*/ 2334906 h 2334906"/>
              <a:gd name="connsiteX6" fmla="*/ 389159 w 9299671"/>
              <a:gd name="connsiteY6" fmla="*/ 2334906 h 2334906"/>
              <a:gd name="connsiteX7" fmla="*/ 0 w 9299671"/>
              <a:gd name="connsiteY7" fmla="*/ 1945747 h 2334906"/>
              <a:gd name="connsiteX8" fmla="*/ 0 w 9299671"/>
              <a:gd name="connsiteY8" fmla="*/ 389159 h 233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9671" h="2334906" fill="none" extrusionOk="0">
                <a:moveTo>
                  <a:pt x="0" y="389159"/>
                </a:moveTo>
                <a:cubicBezTo>
                  <a:pt x="-3791" y="175684"/>
                  <a:pt x="170388" y="5980"/>
                  <a:pt x="389159" y="0"/>
                </a:cubicBezTo>
                <a:cubicBezTo>
                  <a:pt x="4398555" y="100167"/>
                  <a:pt x="7189852" y="-154881"/>
                  <a:pt x="8910512" y="0"/>
                </a:cubicBezTo>
                <a:cubicBezTo>
                  <a:pt x="9131929" y="-10681"/>
                  <a:pt x="9311106" y="192188"/>
                  <a:pt x="9299671" y="389159"/>
                </a:cubicBezTo>
                <a:cubicBezTo>
                  <a:pt x="9372051" y="929543"/>
                  <a:pt x="9225639" y="1531329"/>
                  <a:pt x="9299671" y="1945747"/>
                </a:cubicBezTo>
                <a:cubicBezTo>
                  <a:pt x="9285638" y="2157861"/>
                  <a:pt x="9088999" y="2321722"/>
                  <a:pt x="8910512" y="2334906"/>
                </a:cubicBezTo>
                <a:cubicBezTo>
                  <a:pt x="6939862" y="2256438"/>
                  <a:pt x="1912691" y="2311702"/>
                  <a:pt x="389159" y="2334906"/>
                </a:cubicBezTo>
                <a:cubicBezTo>
                  <a:pt x="151156" y="2326717"/>
                  <a:pt x="-8068" y="2167065"/>
                  <a:pt x="0" y="1945747"/>
                </a:cubicBezTo>
                <a:cubicBezTo>
                  <a:pt x="-62302" y="1382040"/>
                  <a:pt x="-106303" y="1078637"/>
                  <a:pt x="0" y="389159"/>
                </a:cubicBezTo>
                <a:close/>
              </a:path>
              <a:path w="9299671" h="2334906" stroke="0" extrusionOk="0">
                <a:moveTo>
                  <a:pt x="0" y="389159"/>
                </a:moveTo>
                <a:cubicBezTo>
                  <a:pt x="21426" y="142697"/>
                  <a:pt x="189954" y="24644"/>
                  <a:pt x="389159" y="0"/>
                </a:cubicBezTo>
                <a:cubicBezTo>
                  <a:pt x="1949506" y="149851"/>
                  <a:pt x="7154096" y="33038"/>
                  <a:pt x="8910512" y="0"/>
                </a:cubicBezTo>
                <a:cubicBezTo>
                  <a:pt x="9121569" y="-42225"/>
                  <a:pt x="9262514" y="190968"/>
                  <a:pt x="9299671" y="389159"/>
                </a:cubicBezTo>
                <a:cubicBezTo>
                  <a:pt x="9167374" y="943813"/>
                  <a:pt x="9347959" y="1366108"/>
                  <a:pt x="9299671" y="1945747"/>
                </a:cubicBezTo>
                <a:cubicBezTo>
                  <a:pt x="9291916" y="2157497"/>
                  <a:pt x="9117727" y="2348842"/>
                  <a:pt x="8910512" y="2334906"/>
                </a:cubicBezTo>
                <a:cubicBezTo>
                  <a:pt x="4689689" y="2230507"/>
                  <a:pt x="2703547" y="2346408"/>
                  <a:pt x="389159" y="2334906"/>
                </a:cubicBezTo>
                <a:cubicBezTo>
                  <a:pt x="149113" y="2327208"/>
                  <a:pt x="12353" y="2174940"/>
                  <a:pt x="0" y="1945747"/>
                </a:cubicBezTo>
                <a:cubicBezTo>
                  <a:pt x="-12396" y="1195364"/>
                  <a:pt x="136058" y="915339"/>
                  <a:pt x="0" y="389159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45124E"/>
                </a:solidFill>
              </a:rPr>
              <a:t>Grupos BASE +DI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Verificación de elegibilidad de la discapacidad para el acceso a la competición autonómica.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Creación del Registro único de centros y actividades de EAS y deporte adaptado.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Formación en el manejo de la “Guía orientativa para el fomento y estructura de la competición a nivel autonómico” para las FFAA.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Participación competición autonómica. 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Inclusión en los Planes de Tecnificación autonómico.</a:t>
            </a:r>
            <a:endParaRPr lang="es-E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E331A4-4995-4F91-B10C-54C7C8EE3A5B}"/>
              </a:ext>
            </a:extLst>
          </p:cNvPr>
          <p:cNvSpPr txBox="1"/>
          <p:nvPr/>
        </p:nvSpPr>
        <p:spPr>
          <a:xfrm>
            <a:off x="4303759" y="578090"/>
            <a:ext cx="7334339" cy="822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sz="2200" b="1" dirty="0">
                <a:solidFill>
                  <a:srgbClr val="7030A0"/>
                </a:solidFill>
                <a:ea typeface="+mj-ea"/>
                <a:cs typeface="+mj-cs"/>
              </a:rPr>
              <a:t>ÁREA DE DEPORTISTAS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7030A0"/>
                </a:solidFill>
                <a:ea typeface="+mj-ea"/>
                <a:cs typeface="+mj-cs"/>
              </a:rPr>
              <a:t>1.3 GRUPOS DE TRABAJO: </a:t>
            </a:r>
            <a:r>
              <a:rPr lang="en-US" sz="2200" b="1" dirty="0" err="1">
                <a:solidFill>
                  <a:srgbClr val="7030A0"/>
                </a:solidFill>
                <a:ea typeface="+mj-ea"/>
                <a:cs typeface="+mj-cs"/>
              </a:rPr>
              <a:t>Programa</a:t>
            </a:r>
            <a:r>
              <a:rPr lang="en-US" sz="2200" b="1" dirty="0">
                <a:solidFill>
                  <a:srgbClr val="7030A0"/>
                </a:solidFill>
                <a:ea typeface="+mj-ea"/>
                <a:cs typeface="+mj-cs"/>
              </a:rPr>
              <a:t> de </a:t>
            </a:r>
            <a:r>
              <a:rPr lang="en-US" sz="2200" b="1" dirty="0" err="1">
                <a:solidFill>
                  <a:srgbClr val="7030A0"/>
                </a:solidFill>
                <a:ea typeface="+mj-ea"/>
                <a:cs typeface="+mj-cs"/>
              </a:rPr>
              <a:t>actividades</a:t>
            </a:r>
            <a:endParaRPr lang="en-US" sz="2200" b="1" dirty="0">
              <a:solidFill>
                <a:srgbClr val="7030A0"/>
              </a:solidFill>
              <a:ea typeface="+mj-ea"/>
              <a:cs typeface="+mj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C29BD0B-6492-4D8F-AFDF-6C6FBD94CEEA}"/>
              </a:ext>
            </a:extLst>
          </p:cNvPr>
          <p:cNvSpPr txBox="1"/>
          <p:nvPr/>
        </p:nvSpPr>
        <p:spPr>
          <a:xfrm>
            <a:off x="3952577" y="1154917"/>
            <a:ext cx="7334339" cy="822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endParaRPr lang="en-US" sz="2200" dirty="0">
              <a:solidFill>
                <a:schemeClr val="accent4">
                  <a:lumMod val="50000"/>
                </a:schemeClr>
              </a:solidFill>
              <a:latin typeface="Avenir Next LT Pro" panose="020B0504020202020204" pitchFamily="34" charset="0"/>
              <a:ea typeface="+mj-ea"/>
              <a:cs typeface="+mj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FE9575E-FCCA-4312-8831-F17497BE387D}"/>
              </a:ext>
            </a:extLst>
          </p:cNvPr>
          <p:cNvSpPr txBox="1"/>
          <p:nvPr/>
        </p:nvSpPr>
        <p:spPr>
          <a:xfrm>
            <a:off x="4303759" y="1072145"/>
            <a:ext cx="7334339" cy="822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solidFill>
                <a:schemeClr val="accent4">
                  <a:lumMod val="50000"/>
                </a:schemeClr>
              </a:solidFill>
              <a:latin typeface="Avenir Next LT Pro" panose="020B05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723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74F325CE-02B7-597E-D3A0-F07A7F570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285E5A0-77D4-4025-9A45-5E03B7B4A959}"/>
              </a:ext>
            </a:extLst>
          </p:cNvPr>
          <p:cNvSpPr/>
          <p:nvPr/>
        </p:nvSpPr>
        <p:spPr>
          <a:xfrm>
            <a:off x="3386575" y="1652337"/>
            <a:ext cx="5259884" cy="3547716"/>
          </a:xfrm>
          <a:custGeom>
            <a:avLst/>
            <a:gdLst>
              <a:gd name="connsiteX0" fmla="*/ 0 w 5259884"/>
              <a:gd name="connsiteY0" fmla="*/ 591298 h 3547716"/>
              <a:gd name="connsiteX1" fmla="*/ 591298 w 5259884"/>
              <a:gd name="connsiteY1" fmla="*/ 0 h 3547716"/>
              <a:gd name="connsiteX2" fmla="*/ 4668586 w 5259884"/>
              <a:gd name="connsiteY2" fmla="*/ 0 h 3547716"/>
              <a:gd name="connsiteX3" fmla="*/ 5259884 w 5259884"/>
              <a:gd name="connsiteY3" fmla="*/ 591298 h 3547716"/>
              <a:gd name="connsiteX4" fmla="*/ 5259884 w 5259884"/>
              <a:gd name="connsiteY4" fmla="*/ 2956418 h 3547716"/>
              <a:gd name="connsiteX5" fmla="*/ 4668586 w 5259884"/>
              <a:gd name="connsiteY5" fmla="*/ 3547716 h 3547716"/>
              <a:gd name="connsiteX6" fmla="*/ 591298 w 5259884"/>
              <a:gd name="connsiteY6" fmla="*/ 3547716 h 3547716"/>
              <a:gd name="connsiteX7" fmla="*/ 0 w 5259884"/>
              <a:gd name="connsiteY7" fmla="*/ 2956418 h 3547716"/>
              <a:gd name="connsiteX8" fmla="*/ 0 w 5259884"/>
              <a:gd name="connsiteY8" fmla="*/ 591298 h 354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9884" h="3547716" fill="none" extrusionOk="0">
                <a:moveTo>
                  <a:pt x="0" y="591298"/>
                </a:moveTo>
                <a:cubicBezTo>
                  <a:pt x="-51649" y="284516"/>
                  <a:pt x="254028" y="16652"/>
                  <a:pt x="591298" y="0"/>
                </a:cubicBezTo>
                <a:cubicBezTo>
                  <a:pt x="1654955" y="100167"/>
                  <a:pt x="2703307" y="-154881"/>
                  <a:pt x="4668586" y="0"/>
                </a:cubicBezTo>
                <a:cubicBezTo>
                  <a:pt x="5011813" y="-27421"/>
                  <a:pt x="5275992" y="290027"/>
                  <a:pt x="5259884" y="591298"/>
                </a:cubicBezTo>
                <a:cubicBezTo>
                  <a:pt x="5194895" y="945996"/>
                  <a:pt x="5192159" y="2263322"/>
                  <a:pt x="5259884" y="2956418"/>
                </a:cubicBezTo>
                <a:cubicBezTo>
                  <a:pt x="5225426" y="3276075"/>
                  <a:pt x="4970781" y="3538899"/>
                  <a:pt x="4668586" y="3547716"/>
                </a:cubicBezTo>
                <a:cubicBezTo>
                  <a:pt x="3034073" y="3469248"/>
                  <a:pt x="1784564" y="3524512"/>
                  <a:pt x="591298" y="3547716"/>
                </a:cubicBezTo>
                <a:cubicBezTo>
                  <a:pt x="224453" y="3533422"/>
                  <a:pt x="-42161" y="3316380"/>
                  <a:pt x="0" y="2956418"/>
                </a:cubicBezTo>
                <a:cubicBezTo>
                  <a:pt x="-9502" y="2059542"/>
                  <a:pt x="30336" y="1565742"/>
                  <a:pt x="0" y="591298"/>
                </a:cubicBezTo>
                <a:close/>
              </a:path>
              <a:path w="5259884" h="3547716" stroke="0" extrusionOk="0">
                <a:moveTo>
                  <a:pt x="0" y="591298"/>
                </a:moveTo>
                <a:cubicBezTo>
                  <a:pt x="8250" y="252590"/>
                  <a:pt x="274619" y="15495"/>
                  <a:pt x="591298" y="0"/>
                </a:cubicBezTo>
                <a:cubicBezTo>
                  <a:pt x="1030169" y="149851"/>
                  <a:pt x="4236836" y="33038"/>
                  <a:pt x="4668586" y="0"/>
                </a:cubicBezTo>
                <a:cubicBezTo>
                  <a:pt x="4991566" y="-39125"/>
                  <a:pt x="5250055" y="269160"/>
                  <a:pt x="5259884" y="591298"/>
                </a:cubicBezTo>
                <a:cubicBezTo>
                  <a:pt x="5282122" y="1676998"/>
                  <a:pt x="5403646" y="2020436"/>
                  <a:pt x="5259884" y="2956418"/>
                </a:cubicBezTo>
                <a:cubicBezTo>
                  <a:pt x="5213681" y="3264054"/>
                  <a:pt x="4983002" y="3569670"/>
                  <a:pt x="4668586" y="3547716"/>
                </a:cubicBezTo>
                <a:cubicBezTo>
                  <a:pt x="4207439" y="3443317"/>
                  <a:pt x="1670787" y="3559218"/>
                  <a:pt x="591298" y="3547716"/>
                </a:cubicBezTo>
                <a:cubicBezTo>
                  <a:pt x="217335" y="3533191"/>
                  <a:pt x="3016" y="3286466"/>
                  <a:pt x="0" y="2956418"/>
                </a:cubicBezTo>
                <a:cubicBezTo>
                  <a:pt x="-141869" y="2296610"/>
                  <a:pt x="-147724" y="1116305"/>
                  <a:pt x="0" y="591298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dirty="0">
              <a:solidFill>
                <a:srgbClr val="45124E"/>
              </a:solidFill>
              <a:latin typeface="Candara" panose="020E0502030303020204" pitchFamily="34" charset="0"/>
            </a:endParaRPr>
          </a:p>
          <a:p>
            <a:pPr algn="ctr"/>
            <a:r>
              <a:rPr lang="es-ES" sz="2000" dirty="0">
                <a:solidFill>
                  <a:srgbClr val="45124E"/>
                </a:solidFill>
              </a:rPr>
              <a:t>Grupo Rendimiento</a:t>
            </a:r>
          </a:p>
          <a:p>
            <a:pPr algn="ctr"/>
            <a:endParaRPr lang="es-ES" sz="2000" b="1" dirty="0">
              <a:solidFill>
                <a:srgbClr val="45124E"/>
              </a:solidFill>
            </a:endParaRPr>
          </a:p>
          <a:p>
            <a:pPr marL="285750" indent="-285750" algn="just">
              <a:spcBef>
                <a:spcPts val="2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b="1" dirty="0">
                <a:solidFill>
                  <a:schemeClr val="tx1"/>
                </a:solidFill>
              </a:rPr>
              <a:t>Natalia Quintana </a:t>
            </a:r>
            <a:r>
              <a:rPr lang="es-ES" sz="1600" dirty="0">
                <a:solidFill>
                  <a:schemeClr val="tx1"/>
                </a:solidFill>
              </a:rPr>
              <a:t>&amp; ZOEF DE YMAS (G. II)</a:t>
            </a:r>
          </a:p>
          <a:p>
            <a:pPr marL="285750" indent="-285750" algn="just">
              <a:spcBef>
                <a:spcPts val="2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b="1" dirty="0">
                <a:solidFill>
                  <a:schemeClr val="tx1"/>
                </a:solidFill>
              </a:rPr>
              <a:t>Félix Gómez </a:t>
            </a:r>
            <a:r>
              <a:rPr lang="es-ES" sz="1600" dirty="0">
                <a:solidFill>
                  <a:schemeClr val="tx1"/>
                </a:solidFill>
              </a:rPr>
              <a:t>&amp; MERLIN (G. II)</a:t>
            </a:r>
          </a:p>
          <a:p>
            <a:pPr marL="285750" indent="-285750" algn="just">
              <a:spcBef>
                <a:spcPts val="2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b="1" dirty="0">
                <a:solidFill>
                  <a:schemeClr val="tx1"/>
                </a:solidFill>
              </a:rPr>
              <a:t>Carla Onrubia </a:t>
            </a:r>
            <a:r>
              <a:rPr lang="es-ES" sz="1600" dirty="0">
                <a:solidFill>
                  <a:schemeClr val="tx1"/>
                </a:solidFill>
              </a:rPr>
              <a:t>&amp; FURSTENAU (G. III)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</a:p>
          <a:p>
            <a:pPr marL="285750" indent="-285750" algn="just">
              <a:spcBef>
                <a:spcPts val="2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b="1" dirty="0">
                <a:solidFill>
                  <a:schemeClr val="tx1"/>
                </a:solidFill>
              </a:rPr>
              <a:t>Iker Beitia </a:t>
            </a:r>
            <a:r>
              <a:rPr lang="es-ES" sz="1600" dirty="0">
                <a:solidFill>
                  <a:schemeClr val="tx1"/>
                </a:solidFill>
              </a:rPr>
              <a:t>&amp; BELIZZO (G. IV)</a:t>
            </a:r>
          </a:p>
          <a:p>
            <a:pPr marL="285750" indent="-285750" algn="just">
              <a:spcBef>
                <a:spcPts val="2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b="1" dirty="0">
                <a:solidFill>
                  <a:schemeClr val="tx1"/>
                </a:solidFill>
              </a:rPr>
              <a:t>Daniel Larrañaga </a:t>
            </a:r>
            <a:r>
              <a:rPr lang="es-ES" sz="1600" dirty="0">
                <a:solidFill>
                  <a:schemeClr val="tx1"/>
                </a:solidFill>
              </a:rPr>
              <a:t>&amp; BOHEMIO LOS GUERRA (G. IV) </a:t>
            </a:r>
          </a:p>
          <a:p>
            <a:pPr marL="285750" indent="-285750" algn="just">
              <a:spcBef>
                <a:spcPts val="2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b="1" dirty="0">
                <a:solidFill>
                  <a:schemeClr val="tx1"/>
                </a:solidFill>
              </a:rPr>
              <a:t>Sonia </a:t>
            </a:r>
            <a:r>
              <a:rPr lang="es-ES" sz="1600" b="1" dirty="0" err="1">
                <a:solidFill>
                  <a:schemeClr val="tx1"/>
                </a:solidFill>
              </a:rPr>
              <a:t>Villaba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dirty="0">
                <a:solidFill>
                  <a:schemeClr val="tx1"/>
                </a:solidFill>
              </a:rPr>
              <a:t>&amp; RIBERY (G. IV)</a:t>
            </a:r>
          </a:p>
          <a:p>
            <a:pPr marL="285750" indent="-285750" algn="just">
              <a:spcBef>
                <a:spcPts val="2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b="1" dirty="0">
                <a:solidFill>
                  <a:schemeClr val="tx1"/>
                </a:solidFill>
              </a:rPr>
              <a:t>Alejandro Nande </a:t>
            </a:r>
            <a:r>
              <a:rPr lang="es-ES" sz="1600" dirty="0">
                <a:solidFill>
                  <a:schemeClr val="tx1"/>
                </a:solidFill>
              </a:rPr>
              <a:t>&amp; BRUJO CAR (G. V) </a:t>
            </a:r>
          </a:p>
          <a:p>
            <a:pPr marL="285750" indent="-285750" algn="just">
              <a:spcBef>
                <a:spcPts val="2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s-ES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 algn="just">
              <a:spcBef>
                <a:spcPts val="2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s-ES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F95FD6B-1B70-4ADD-8AB2-A9B036ECF193}"/>
              </a:ext>
            </a:extLst>
          </p:cNvPr>
          <p:cNvSpPr txBox="1"/>
          <p:nvPr/>
        </p:nvSpPr>
        <p:spPr>
          <a:xfrm>
            <a:off x="4446434" y="597008"/>
            <a:ext cx="7334339" cy="822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sz="2200" b="1" dirty="0">
                <a:solidFill>
                  <a:srgbClr val="7030A0"/>
                </a:solidFill>
                <a:ea typeface="+mj-ea"/>
                <a:cs typeface="+mj-cs"/>
              </a:rPr>
              <a:t>ÁREA DE DEPORTISTAS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7030A0"/>
                </a:solidFill>
                <a:ea typeface="+mj-ea"/>
                <a:cs typeface="+mj-cs"/>
              </a:rPr>
              <a:t>1.3 GRUPO DE RENDIMIENTO: </a:t>
            </a:r>
            <a:r>
              <a:rPr lang="en-US" sz="2200" b="1" dirty="0" err="1">
                <a:solidFill>
                  <a:srgbClr val="7030A0"/>
                </a:solidFill>
                <a:ea typeface="+mj-ea"/>
                <a:cs typeface="+mj-cs"/>
              </a:rPr>
              <a:t>Listado</a:t>
            </a:r>
            <a:r>
              <a:rPr lang="en-US" sz="2200" b="1" dirty="0">
                <a:solidFill>
                  <a:srgbClr val="7030A0"/>
                </a:solidFill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ea typeface="+mj-ea"/>
                <a:cs typeface="+mj-cs"/>
              </a:rPr>
              <a:t>inicial</a:t>
            </a:r>
            <a:endParaRPr lang="en-US" sz="2200" b="1" dirty="0">
              <a:solidFill>
                <a:srgbClr val="7030A0"/>
              </a:solidFill>
              <a:ea typeface="+mj-ea"/>
              <a:cs typeface="+mj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AAC476-9627-4826-974A-305153DCEE08}"/>
              </a:ext>
            </a:extLst>
          </p:cNvPr>
          <p:cNvSpPr txBox="1"/>
          <p:nvPr/>
        </p:nvSpPr>
        <p:spPr>
          <a:xfrm>
            <a:off x="1299463" y="5368655"/>
            <a:ext cx="8765051" cy="575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2060"/>
                </a:solidFill>
                <a:latin typeface="Avenir Next LT Pro" panose="020B0504020202020204" pitchFamily="34" charset="0"/>
                <a:ea typeface="+mj-ea"/>
                <a:cs typeface="+mj-cs"/>
              </a:rPr>
              <a:t>GRUPOS DE TRABAJO VIVOS (ABIERTOS) QUE PUEDEN VARIAR SEGÚN SUS RESULTADOS, SITUACIÓN, SEGUIMIENTO Y OTROS CRITERIOS DE LA DT</a:t>
            </a:r>
          </a:p>
        </p:txBody>
      </p:sp>
    </p:spTree>
    <p:extLst>
      <p:ext uri="{BB962C8B-B14F-4D97-AF65-F5344CB8AC3E}">
        <p14:creationId xmlns:p14="http://schemas.microsoft.com/office/powerpoint/2010/main" val="311480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365D9838-C60D-078C-61EA-900942308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10D5B-C874-4A9C-A848-F8310969CA4D}"/>
              </a:ext>
            </a:extLst>
          </p:cNvPr>
          <p:cNvSpPr txBox="1"/>
          <p:nvPr/>
        </p:nvSpPr>
        <p:spPr>
          <a:xfrm>
            <a:off x="4214192" y="582249"/>
            <a:ext cx="7798822" cy="822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sz="2200" b="1" dirty="0">
                <a:solidFill>
                  <a:srgbClr val="7030A0"/>
                </a:solidFill>
                <a:ea typeface="+mj-ea"/>
                <a:cs typeface="+mj-cs"/>
              </a:rPr>
              <a:t>ÁREA DE DEPORTISTAS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>
                <a:solidFill>
                  <a:srgbClr val="7030A0"/>
                </a:solidFill>
                <a:ea typeface="+mj-ea"/>
                <a:cs typeface="+mj-cs"/>
              </a:rPr>
              <a:t>1.4 CLINICS, COMPETICIONES DE REFERENCIA Y LISTAS DE SELECCIÓN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22880EF5-D099-405C-9D90-2865C4DCD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468426"/>
              </p:ext>
            </p:extLst>
          </p:nvPr>
        </p:nvGraphicFramePr>
        <p:xfrm>
          <a:off x="4214192" y="1640757"/>
          <a:ext cx="6067758" cy="5536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509">
                  <a:extLst>
                    <a:ext uri="{9D8B030D-6E8A-4147-A177-3AD203B41FA5}">
                      <a16:colId xmlns:a16="http://schemas.microsoft.com/office/drawing/2014/main" val="2248558956"/>
                    </a:ext>
                  </a:extLst>
                </a:gridCol>
                <a:gridCol w="1449400">
                  <a:extLst>
                    <a:ext uri="{9D8B030D-6E8A-4147-A177-3AD203B41FA5}">
                      <a16:colId xmlns:a16="http://schemas.microsoft.com/office/drawing/2014/main" val="1573510687"/>
                    </a:ext>
                  </a:extLst>
                </a:gridCol>
                <a:gridCol w="904166">
                  <a:extLst>
                    <a:ext uri="{9D8B030D-6E8A-4147-A177-3AD203B41FA5}">
                      <a16:colId xmlns:a16="http://schemas.microsoft.com/office/drawing/2014/main" val="1809078913"/>
                    </a:ext>
                  </a:extLst>
                </a:gridCol>
                <a:gridCol w="2412683">
                  <a:extLst>
                    <a:ext uri="{9D8B030D-6E8A-4147-A177-3AD203B41FA5}">
                      <a16:colId xmlns:a16="http://schemas.microsoft.com/office/drawing/2014/main" val="567795853"/>
                    </a:ext>
                  </a:extLst>
                </a:gridCol>
              </a:tblGrid>
              <a:tr h="325899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45124E"/>
                          </a:solidFill>
                          <a:latin typeface="+mn-lt"/>
                        </a:rPr>
                        <a:t>CONCURSO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45124E"/>
                          </a:solidFill>
                          <a:latin typeface="+mn-lt"/>
                        </a:rPr>
                        <a:t>PAÍS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45124E"/>
                          </a:solidFill>
                          <a:latin typeface="+mn-lt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45124E"/>
                          </a:solidFill>
                          <a:latin typeface="+mn-lt"/>
                        </a:rPr>
                        <a:t>CRITERIOS ASISTENCIA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562548"/>
                  </a:ext>
                </a:extLst>
              </a:tr>
              <a:tr h="587957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+mn-lt"/>
                        </a:rPr>
                        <a:t>CLINIC +CPEDN3*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n-lt"/>
                        </a:rPr>
                        <a:t>Las Cadenas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+mn-lt"/>
                        </a:rPr>
                        <a:t>7-9 MARZO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n-lt"/>
                        </a:rPr>
                        <a:t>Grupo Rendimiento + DI + invitaciones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244238"/>
                  </a:ext>
                </a:extLst>
              </a:tr>
              <a:tr h="6785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latin typeface="+mn-lt"/>
                        </a:rPr>
                        <a:t>CPEDI3* Las Cadenas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+mn-lt"/>
                        </a:rPr>
                        <a:t>ESP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latin typeface="+mn-lt"/>
                        </a:rPr>
                        <a:t>1-4 MAYO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>
                          <a:latin typeface="+mn-lt"/>
                        </a:rPr>
                        <a:t>Binomios con mínimas  publicadas (Anexo III DP)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963963"/>
                  </a:ext>
                </a:extLst>
              </a:tr>
              <a:tr h="678545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+mn-lt"/>
                        </a:rPr>
                        <a:t>CTOPED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n-lt"/>
                        </a:rPr>
                        <a:t>ESP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+mn-lt"/>
                        </a:rPr>
                        <a:t>30 MAYO-2 JUNIO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+mn-lt"/>
                        </a:rPr>
                        <a:t>Binomios cumplan mínimas de clasificación publicadas (Anexo II)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554314"/>
                  </a:ext>
                </a:extLst>
              </a:tr>
              <a:tr h="876453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+mn-lt"/>
                        </a:rPr>
                        <a:t>CPEDI ÓRNAGO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n-lt"/>
                        </a:rPr>
                        <a:t>ITA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+mn-lt"/>
                        </a:rPr>
                        <a:t>4-6 JULIO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Binomios que cumplan requisitos de Anexo III DP de la RFHE y seccionados por la RFHE</a:t>
                      </a:r>
                      <a:endParaRPr lang="es-E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808992"/>
                  </a:ext>
                </a:extLst>
              </a:tr>
              <a:tr h="727197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+mn-lt"/>
                        </a:rPr>
                        <a:t>CH-EU-PED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n-lt"/>
                        </a:rPr>
                        <a:t>NED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+mn-lt"/>
                        </a:rPr>
                        <a:t>2-7 SEPTIEMBRE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n-lt"/>
                        </a:rPr>
                        <a:t>Binomios cumplan mínima FEI y seleccionados por la RFHE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401461"/>
                  </a:ext>
                </a:extLst>
              </a:tr>
              <a:tr h="727197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+mn-lt"/>
                        </a:rPr>
                        <a:t>CLINIC + CPEDN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n-lt"/>
                        </a:rPr>
                        <a:t>A determinar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+mn-lt"/>
                        </a:rPr>
                        <a:t>OCT-NOV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+mn-lt"/>
                        </a:rPr>
                        <a:t>Grupo Rendimiento + invitaciones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79754"/>
                  </a:ext>
                </a:extLst>
              </a:tr>
              <a:tr h="799934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490395"/>
                  </a:ext>
                </a:extLst>
              </a:tr>
            </a:tbl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D8874EE-6AB9-59AB-AB59-E2E95A542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618613"/>
              </p:ext>
            </p:extLst>
          </p:nvPr>
        </p:nvGraphicFramePr>
        <p:xfrm>
          <a:off x="7217" y="1907890"/>
          <a:ext cx="5234608" cy="465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9596A894-600A-0090-DB18-162533FBB5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815"/>
            <a:ext cx="2307092" cy="122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9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82FF5-777F-99A9-7008-19B8FDCFB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3231A32B-4400-915F-8521-3D0E8DE44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71B6AF6-D726-F516-94F1-EE3EE6BB5CD0}"/>
              </a:ext>
            </a:extLst>
          </p:cNvPr>
          <p:cNvSpPr txBox="1"/>
          <p:nvPr/>
        </p:nvSpPr>
        <p:spPr>
          <a:xfrm>
            <a:off x="4214192" y="582249"/>
            <a:ext cx="7798822" cy="822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sz="2200" b="1" dirty="0">
                <a:solidFill>
                  <a:srgbClr val="7030A0"/>
                </a:solidFill>
                <a:ea typeface="+mj-ea"/>
                <a:cs typeface="+mj-cs"/>
              </a:rPr>
              <a:t>ÁREA DE DEPORTISTAS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>
                <a:solidFill>
                  <a:srgbClr val="7030A0"/>
                </a:solidFill>
                <a:ea typeface="+mj-ea"/>
                <a:cs typeface="+mj-cs"/>
              </a:rPr>
              <a:t>1.4 COMPETICIONES DE REFERENCIA Y LISTAS DE SELECCIÓN DI INTERNACIONAL (VIRTUS)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D3C86E66-0F3B-5050-B941-67C402A0D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801414"/>
              </p:ext>
            </p:extLst>
          </p:nvPr>
        </p:nvGraphicFramePr>
        <p:xfrm>
          <a:off x="4214192" y="1640757"/>
          <a:ext cx="6067758" cy="394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509">
                  <a:extLst>
                    <a:ext uri="{9D8B030D-6E8A-4147-A177-3AD203B41FA5}">
                      <a16:colId xmlns:a16="http://schemas.microsoft.com/office/drawing/2014/main" val="2248558956"/>
                    </a:ext>
                  </a:extLst>
                </a:gridCol>
                <a:gridCol w="1449400">
                  <a:extLst>
                    <a:ext uri="{9D8B030D-6E8A-4147-A177-3AD203B41FA5}">
                      <a16:colId xmlns:a16="http://schemas.microsoft.com/office/drawing/2014/main" val="1573510687"/>
                    </a:ext>
                  </a:extLst>
                </a:gridCol>
                <a:gridCol w="904166">
                  <a:extLst>
                    <a:ext uri="{9D8B030D-6E8A-4147-A177-3AD203B41FA5}">
                      <a16:colId xmlns:a16="http://schemas.microsoft.com/office/drawing/2014/main" val="1809078913"/>
                    </a:ext>
                  </a:extLst>
                </a:gridCol>
                <a:gridCol w="2412683">
                  <a:extLst>
                    <a:ext uri="{9D8B030D-6E8A-4147-A177-3AD203B41FA5}">
                      <a16:colId xmlns:a16="http://schemas.microsoft.com/office/drawing/2014/main" val="567795853"/>
                    </a:ext>
                  </a:extLst>
                </a:gridCol>
              </a:tblGrid>
              <a:tr h="325899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45124E"/>
                          </a:solidFill>
                          <a:latin typeface="+mn-lt"/>
                        </a:rPr>
                        <a:t>CONCURSO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45124E"/>
                          </a:solidFill>
                          <a:latin typeface="+mn-lt"/>
                        </a:rPr>
                        <a:t>PAÍS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45124E"/>
                          </a:solidFill>
                          <a:latin typeface="+mn-lt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rgbClr val="45124E"/>
                          </a:solidFill>
                          <a:latin typeface="+mn-lt"/>
                        </a:rPr>
                        <a:t>CRITERIOS ASISTENCIA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562548"/>
                  </a:ext>
                </a:extLst>
              </a:tr>
              <a:tr h="587957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latin typeface="+mn-lt"/>
                        </a:rPr>
                        <a:t>Videocompetición</a:t>
                      </a:r>
                      <a:r>
                        <a:rPr lang="es-ES" sz="1400" b="1" dirty="0">
                          <a:latin typeface="+mn-lt"/>
                        </a:rPr>
                        <a:t> VIRTUS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n-lt"/>
                        </a:rPr>
                        <a:t>VIRTUAL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latin typeface="+mn-lt"/>
                        </a:rPr>
                        <a:t>FEBRERO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n-lt"/>
                        </a:rPr>
                        <a:t>Grupo Rendimiento + DI + invitaciones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244238"/>
                  </a:ext>
                </a:extLst>
              </a:tr>
              <a:tr h="6785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err="1">
                          <a:latin typeface="+mn-lt"/>
                        </a:rPr>
                        <a:t>Videocompetición</a:t>
                      </a:r>
                      <a:r>
                        <a:rPr lang="es-ES" sz="1400" b="1" dirty="0">
                          <a:latin typeface="+mn-lt"/>
                        </a:rPr>
                        <a:t> VIRTUS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+mn-lt"/>
                        </a:rPr>
                        <a:t>VIRTUAL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+mn-lt"/>
                        </a:rPr>
                        <a:t>ABRIL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+mn-lt"/>
                        </a:rPr>
                        <a:t>Todos los binomios presentes en ML VIRTUS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963963"/>
                  </a:ext>
                </a:extLst>
              </a:tr>
              <a:tr h="678545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+mn-lt"/>
                        </a:rPr>
                        <a:t>CTOPED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n-lt"/>
                        </a:rPr>
                        <a:t>ESP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latin typeface="+mn-lt"/>
                        </a:rPr>
                        <a:t>30 MAYO-2 JUNIO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+mn-lt"/>
                        </a:rPr>
                        <a:t>Binomios cumplan mínimas de clasificación publicadas (Anexo II)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554314"/>
                  </a:ext>
                </a:extLst>
              </a:tr>
              <a:tr h="876453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+mn-lt"/>
                        </a:rPr>
                        <a:t>CH-M-PED-VIRTUS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n-lt"/>
                        </a:rPr>
                        <a:t>GBR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latin typeface="+mn-lt"/>
                        </a:rPr>
                        <a:t>21-25 JULIO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Binomios que cumplan con la mínima VIRTUS y seccionados por la RFHE</a:t>
                      </a:r>
                      <a:endParaRPr lang="es-E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808992"/>
                  </a:ext>
                </a:extLst>
              </a:tr>
              <a:tr h="727197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latin typeface="+mn-lt"/>
                        </a:rPr>
                        <a:t>Videocompetición</a:t>
                      </a:r>
                      <a:r>
                        <a:rPr lang="es-ES" sz="1400" b="1" dirty="0">
                          <a:latin typeface="+mn-lt"/>
                        </a:rPr>
                        <a:t> VIRTUS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+mn-lt"/>
                        </a:rPr>
                        <a:t>VIRTUAL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latin typeface="+mn-lt"/>
                        </a:rPr>
                        <a:t> OCTUBRE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+mn-lt"/>
                        </a:rPr>
                        <a:t>Todos los binomios presentes en ML VIRTUS</a:t>
                      </a:r>
                    </a:p>
                    <a:p>
                      <a:pPr algn="ctr"/>
                      <a:endParaRPr lang="es-E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401461"/>
                  </a:ext>
                </a:extLst>
              </a:tr>
            </a:tbl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A2BFEDE-9F91-3D1F-1B03-3FD0C4DC1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90108"/>
              </p:ext>
            </p:extLst>
          </p:nvPr>
        </p:nvGraphicFramePr>
        <p:xfrm>
          <a:off x="7217" y="1907890"/>
          <a:ext cx="5234608" cy="465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4A983B2C-271D-7BB8-DD99-DC6900D784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" y="1384015"/>
            <a:ext cx="2095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94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BF999C89-7FAA-4C01-2944-2D4300F79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10D5B-C874-4A9C-A848-F8310969CA4D}"/>
              </a:ext>
            </a:extLst>
          </p:cNvPr>
          <p:cNvSpPr txBox="1"/>
          <p:nvPr/>
        </p:nvSpPr>
        <p:spPr>
          <a:xfrm>
            <a:off x="4214192" y="582249"/>
            <a:ext cx="7798822" cy="822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sz="2200" b="1" dirty="0">
                <a:solidFill>
                  <a:srgbClr val="7030A0"/>
                </a:solidFill>
                <a:ea typeface="+mj-ea"/>
                <a:cs typeface="+mj-cs"/>
              </a:rPr>
              <a:t>ÁREA DE DEPORTISTAS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>
                <a:solidFill>
                  <a:srgbClr val="7030A0"/>
                </a:solidFill>
                <a:ea typeface="+mj-ea"/>
                <a:cs typeface="+mj-cs"/>
              </a:rPr>
              <a:t>1.5 PROGRAMA DE APOYO ECONÓMICO y PRIMAS DE INCENTIVOS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FB9C854-A1F6-481D-9C88-35AE0116BDA5}"/>
              </a:ext>
            </a:extLst>
          </p:cNvPr>
          <p:cNvSpPr/>
          <p:nvPr/>
        </p:nvSpPr>
        <p:spPr>
          <a:xfrm>
            <a:off x="589731" y="1764445"/>
            <a:ext cx="9297715" cy="4733924"/>
          </a:xfrm>
          <a:custGeom>
            <a:avLst/>
            <a:gdLst>
              <a:gd name="connsiteX0" fmla="*/ 0 w 9297715"/>
              <a:gd name="connsiteY0" fmla="*/ 789003 h 4733924"/>
              <a:gd name="connsiteX1" fmla="*/ 789003 w 9297715"/>
              <a:gd name="connsiteY1" fmla="*/ 0 h 4733924"/>
              <a:gd name="connsiteX2" fmla="*/ 8508712 w 9297715"/>
              <a:gd name="connsiteY2" fmla="*/ 0 h 4733924"/>
              <a:gd name="connsiteX3" fmla="*/ 9297715 w 9297715"/>
              <a:gd name="connsiteY3" fmla="*/ 789003 h 4733924"/>
              <a:gd name="connsiteX4" fmla="*/ 9297715 w 9297715"/>
              <a:gd name="connsiteY4" fmla="*/ 3944921 h 4733924"/>
              <a:gd name="connsiteX5" fmla="*/ 8508712 w 9297715"/>
              <a:gd name="connsiteY5" fmla="*/ 4733924 h 4733924"/>
              <a:gd name="connsiteX6" fmla="*/ 789003 w 9297715"/>
              <a:gd name="connsiteY6" fmla="*/ 4733924 h 4733924"/>
              <a:gd name="connsiteX7" fmla="*/ 0 w 9297715"/>
              <a:gd name="connsiteY7" fmla="*/ 3944921 h 4733924"/>
              <a:gd name="connsiteX8" fmla="*/ 0 w 9297715"/>
              <a:gd name="connsiteY8" fmla="*/ 789003 h 473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7715" h="4733924" fill="none" extrusionOk="0">
                <a:moveTo>
                  <a:pt x="0" y="789003"/>
                </a:moveTo>
                <a:cubicBezTo>
                  <a:pt x="-73003" y="381212"/>
                  <a:pt x="342500" y="16722"/>
                  <a:pt x="789003" y="0"/>
                </a:cubicBezTo>
                <a:cubicBezTo>
                  <a:pt x="3541854" y="100167"/>
                  <a:pt x="5948377" y="-154881"/>
                  <a:pt x="8508712" y="0"/>
                </a:cubicBezTo>
                <a:cubicBezTo>
                  <a:pt x="8973779" y="-48240"/>
                  <a:pt x="9324406" y="395160"/>
                  <a:pt x="9297715" y="789003"/>
                </a:cubicBezTo>
                <a:cubicBezTo>
                  <a:pt x="9232726" y="1458413"/>
                  <a:pt x="9229990" y="3444753"/>
                  <a:pt x="9297715" y="3944921"/>
                </a:cubicBezTo>
                <a:cubicBezTo>
                  <a:pt x="9218795" y="4364854"/>
                  <a:pt x="8867631" y="4706125"/>
                  <a:pt x="8508712" y="4733924"/>
                </a:cubicBezTo>
                <a:cubicBezTo>
                  <a:pt x="7658665" y="4655456"/>
                  <a:pt x="3737041" y="4710720"/>
                  <a:pt x="789003" y="4733924"/>
                </a:cubicBezTo>
                <a:cubicBezTo>
                  <a:pt x="339182" y="4728932"/>
                  <a:pt x="-62010" y="4429795"/>
                  <a:pt x="0" y="3944921"/>
                </a:cubicBezTo>
                <a:cubicBezTo>
                  <a:pt x="-9502" y="3368162"/>
                  <a:pt x="30336" y="1608331"/>
                  <a:pt x="0" y="789003"/>
                </a:cubicBezTo>
                <a:close/>
              </a:path>
              <a:path w="9297715" h="4733924" stroke="0" extrusionOk="0">
                <a:moveTo>
                  <a:pt x="0" y="789003"/>
                </a:moveTo>
                <a:cubicBezTo>
                  <a:pt x="25748" y="315353"/>
                  <a:pt x="375511" y="34894"/>
                  <a:pt x="789003" y="0"/>
                </a:cubicBezTo>
                <a:cubicBezTo>
                  <a:pt x="3216809" y="149851"/>
                  <a:pt x="5668522" y="33038"/>
                  <a:pt x="8508712" y="0"/>
                </a:cubicBezTo>
                <a:cubicBezTo>
                  <a:pt x="8943198" y="-13838"/>
                  <a:pt x="9277745" y="362244"/>
                  <a:pt x="9297715" y="789003"/>
                </a:cubicBezTo>
                <a:cubicBezTo>
                  <a:pt x="9319953" y="1304447"/>
                  <a:pt x="9441477" y="3499262"/>
                  <a:pt x="9297715" y="3944921"/>
                </a:cubicBezTo>
                <a:cubicBezTo>
                  <a:pt x="9227755" y="4352013"/>
                  <a:pt x="8908077" y="4799678"/>
                  <a:pt x="8508712" y="4733924"/>
                </a:cubicBezTo>
                <a:cubicBezTo>
                  <a:pt x="7257788" y="4629525"/>
                  <a:pt x="4230215" y="4745426"/>
                  <a:pt x="789003" y="4733924"/>
                </a:cubicBezTo>
                <a:cubicBezTo>
                  <a:pt x="296083" y="4716406"/>
                  <a:pt x="34819" y="4420886"/>
                  <a:pt x="0" y="3944921"/>
                </a:cubicBezTo>
                <a:cubicBezTo>
                  <a:pt x="-141869" y="3052524"/>
                  <a:pt x="-147724" y="1952259"/>
                  <a:pt x="0" y="789003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tx1"/>
                </a:solidFill>
              </a:rPr>
              <a:t>Ayudas para la asistencia a concentraciones y competición nacional en España (Grupo de Rendimiento)</a:t>
            </a:r>
          </a:p>
          <a:p>
            <a:pPr marL="285750" indent="-285750" algn="just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tx1"/>
                </a:solidFill>
              </a:rPr>
              <a:t>Ayudas para la asistencia a la competición internacional fuera de España (lista de seleccionados)</a:t>
            </a:r>
          </a:p>
          <a:p>
            <a:pPr marL="285750" indent="-285750" algn="just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tx1"/>
                </a:solidFill>
              </a:rPr>
              <a:t>Ayudas la asistencia a los Europeos FEI y Mundiales VIRTUS </a:t>
            </a:r>
          </a:p>
          <a:p>
            <a:pPr marL="285750" indent="-285750" algn="just">
              <a:spcBef>
                <a:spcPts val="6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dirty="0">
                <a:solidFill>
                  <a:schemeClr val="tx1"/>
                </a:solidFill>
              </a:rPr>
              <a:t>Primas de resultado de acuerdo con criterios y cantidades establecidas. </a:t>
            </a:r>
          </a:p>
          <a:p>
            <a:pPr algn="just">
              <a:spcBef>
                <a:spcPts val="200"/>
              </a:spcBef>
            </a:pPr>
            <a:endParaRPr lang="es-ES" sz="16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>
              <a:spcBef>
                <a:spcPts val="200"/>
              </a:spcBef>
            </a:pPr>
            <a:endParaRPr lang="es-ES" sz="16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>
              <a:spcBef>
                <a:spcPts val="200"/>
              </a:spcBef>
            </a:pPr>
            <a:endParaRPr lang="es-ES" sz="16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 algn="just">
              <a:spcBef>
                <a:spcPts val="2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s-ES" sz="16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 algn="just">
              <a:spcBef>
                <a:spcPts val="2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s-ES" sz="16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>
              <a:spcBef>
                <a:spcPts val="200"/>
              </a:spcBef>
            </a:pPr>
            <a:endParaRPr lang="es-ES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Imagen 6" descr="Imagen que contiene bicicleta, grande, azul, redondo&#10;&#10;Descripción generada automáticamente">
            <a:extLst>
              <a:ext uri="{FF2B5EF4-FFF2-40B4-BE49-F238E27FC236}">
                <a16:creationId xmlns:a16="http://schemas.microsoft.com/office/drawing/2014/main" id="{9DC55102-D020-4C2C-AFE6-A5DE633A2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79" y="4642340"/>
            <a:ext cx="1031935" cy="1425991"/>
          </a:xfrm>
          <a:prstGeom prst="rect">
            <a:avLst/>
          </a:prstGeom>
        </p:spPr>
      </p:pic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1B7564A1-F20F-44D7-9F91-6C6CC9C255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06" y="4783777"/>
            <a:ext cx="1293355" cy="1143116"/>
          </a:xfrm>
          <a:prstGeom prst="rect">
            <a:avLst/>
          </a:prstGeom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4D7BCC5-DF26-DFF4-C5CB-15AF80D8FC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26" y="5090160"/>
            <a:ext cx="1624300" cy="699516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7C8D0F5-249F-D4BC-0CF6-19D2C8905B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70" y="4639818"/>
            <a:ext cx="14340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65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B82B3F9978C2441B0AD130B846E5D70" ma:contentTypeVersion="15" ma:contentTypeDescription="Crear nuevo documento." ma:contentTypeScope="" ma:versionID="62cbaba499d0201b5095da8db82287b6">
  <xsd:schema xmlns:xsd="http://www.w3.org/2001/XMLSchema" xmlns:xs="http://www.w3.org/2001/XMLSchema" xmlns:p="http://schemas.microsoft.com/office/2006/metadata/properties" xmlns:ns2="31b0eccd-e232-414f-883f-a805b69dbc7b" xmlns:ns3="1ca53987-98ba-43c0-9bd6-b02762d3dced" targetNamespace="http://schemas.microsoft.com/office/2006/metadata/properties" ma:root="true" ma:fieldsID="1984b002ae3e159181313a309caa9531" ns2:_="" ns3:_="">
    <xsd:import namespace="31b0eccd-e232-414f-883f-a805b69dbc7b"/>
    <xsd:import namespace="1ca53987-98ba-43c0-9bd6-b02762d3dc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0eccd-e232-414f-883f-a805b69dbc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78c0795f-9d64-4580-9d05-b0d7dc5141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53987-98ba-43c0-9bd6-b02762d3dce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ac6d77b-bbf8-499c-9e21-ad4bcee197a8}" ma:internalName="TaxCatchAll" ma:showField="CatchAllData" ma:web="1ca53987-98ba-43c0-9bd6-b02762d3dc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b0eccd-e232-414f-883f-a805b69dbc7b">
      <Terms xmlns="http://schemas.microsoft.com/office/infopath/2007/PartnerControls"/>
    </lcf76f155ced4ddcb4097134ff3c332f>
    <TaxCatchAll xmlns="1ca53987-98ba-43c0-9bd6-b02762d3dce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E41B74-4F4D-443D-A84F-9E46D8BCBD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b0eccd-e232-414f-883f-a805b69dbc7b"/>
    <ds:schemaRef ds:uri="1ca53987-98ba-43c0-9bd6-b02762d3dc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2FC788-3C9D-4955-98DF-4175FD13C78B}">
  <ds:schemaRefs>
    <ds:schemaRef ds:uri="http://schemas.microsoft.com/office/2006/metadata/properties"/>
    <ds:schemaRef ds:uri="http://schemas.microsoft.com/office/infopath/2007/PartnerControls"/>
    <ds:schemaRef ds:uri="31b0eccd-e232-414f-883f-a805b69dbc7b"/>
    <ds:schemaRef ds:uri="1ca53987-98ba-43c0-9bd6-b02762d3dced"/>
  </ds:schemaRefs>
</ds:datastoreItem>
</file>

<file path=customXml/itemProps3.xml><?xml version="1.0" encoding="utf-8"?>
<ds:datastoreItem xmlns:ds="http://schemas.openxmlformats.org/officeDocument/2006/customXml" ds:itemID="{6C7C948F-4BDA-400D-BC85-6EE3B5A761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4478</TotalTime>
  <Words>1722</Words>
  <Application>Microsoft Office PowerPoint</Application>
  <PresentationFormat>Panorámica</PresentationFormat>
  <Paragraphs>284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Avenir Next LT Pro</vt:lpstr>
      <vt:lpstr>Avenir Next LT Pro Demi</vt:lpstr>
      <vt:lpstr>Calibri</vt:lpstr>
      <vt:lpstr>Calibri Light</vt:lpstr>
      <vt:lpstr>Candara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Fatima</dc:creator>
  <cp:lastModifiedBy>Belén Flores Trelis</cp:lastModifiedBy>
  <cp:revision>57</cp:revision>
  <dcterms:created xsi:type="dcterms:W3CDTF">2020-12-14T20:19:31Z</dcterms:created>
  <dcterms:modified xsi:type="dcterms:W3CDTF">2025-03-20T14:30:55Z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0x0101000B82B3F9978C2441B0AD130B846E5D70</vt:lpwstr>
  </property>
  <property fmtid="{D5CDD505-2E9C-101B-9397-08002B2CF9AE}" pid="3" name="MediaServiceImageTags">
    <vt:lpwstr/>
  </property>
</Properties>
</file>