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charts/chart4.xml" ContentType="application/vnd.openxmlformats-officedocument.drawingml.char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5"/>
  </p:notesMasterIdLst>
  <p:sldIdLst>
    <p:sldId id="256" r:id="rId5"/>
    <p:sldId id="265" r:id="rId6"/>
    <p:sldId id="257" r:id="rId7"/>
    <p:sldId id="258" r:id="rId8"/>
    <p:sldId id="259" r:id="rId9"/>
    <p:sldId id="260" r:id="rId10"/>
    <p:sldId id="261" r:id="rId11"/>
    <p:sldId id="262" r:id="rId12"/>
    <p:sldId id="263" r:id="rId13"/>
    <p:sldId id="264" r:id="rId14"/>
  </p:sldIdLst>
  <p:sldSz cx="12192000" cy="6858000"/>
  <p:notesSz cx="6797675" cy="9926638"/>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54CD70-3745-4FF0-9A60-555354A7DBEC}" v="4" dt="2026-09-17T08:39:51.90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a:tcStyle>
        <a:tcBdr/>
        <a:fill>
          <a:solidFill>
            <a:srgbClr val="E7E9EC"/>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a:tcStyle>
        <a:tcBdr/>
        <a:fill>
          <a:solidFill>
            <a:srgbClr val="E7EAE7"/>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a:tcStyle>
        <a:tcBdr/>
        <a:fill>
          <a:solidFill>
            <a:srgbClr val="E8F0E7"/>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7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nancio García Ovies" userId="5aa72b17-00a4-48d0-a505-f132e0f38c4f" providerId="ADAL" clId="{B9049A8D-E57B-43B1-86F6-9B4FA4CABE12}"/>
    <pc:docChg chg="modSld modNotesMaster">
      <pc:chgData name="Venancio García Ovies" userId="5aa72b17-00a4-48d0-a505-f132e0f38c4f" providerId="ADAL" clId="{B9049A8D-E57B-43B1-86F6-9B4FA4CABE12}" dt="2026-09-17T08:39:51.908" v="1"/>
      <pc:docMkLst>
        <pc:docMk/>
      </pc:docMkLst>
      <pc:sldChg chg="addSp modSp modNotes">
        <pc:chgData name="Venancio García Ovies" userId="5aa72b17-00a4-48d0-a505-f132e0f38c4f" providerId="ADAL" clId="{B9049A8D-E57B-43B1-86F6-9B4FA4CABE12}" dt="2026-09-17T08:39:51.908" v="1"/>
        <pc:sldMkLst>
          <pc:docMk/>
          <pc:sldMk cId="0" sldId="256"/>
        </pc:sldMkLst>
        <pc:picChg chg="add mod">
          <ac:chgData name="Venancio García Ovies" userId="5aa72b17-00a4-48d0-a505-f132e0f38c4f" providerId="ADAL" clId="{B9049A8D-E57B-43B1-86F6-9B4FA4CABE12}" dt="2026-09-17T08:33:29.556" v="0"/>
          <ac:picMkLst>
            <pc:docMk/>
            <pc:sldMk cId="0" sldId="256"/>
            <ac:picMk id="2" creationId="{05787AF8-857D-8A23-3065-AFB81B1186CB}"/>
          </ac:picMkLst>
        </pc:picChg>
      </pc:sldChg>
      <pc:sldChg chg="modNotes">
        <pc:chgData name="Venancio García Ovies" userId="5aa72b17-00a4-48d0-a505-f132e0f38c4f" providerId="ADAL" clId="{B9049A8D-E57B-43B1-86F6-9B4FA4CABE12}" dt="2026-09-17T08:39:51.908" v="1"/>
        <pc:sldMkLst>
          <pc:docMk/>
          <pc:sldMk cId="0" sldId="258"/>
        </pc:sldMkLst>
      </pc:sldChg>
      <pc:sldChg chg="modNotes">
        <pc:chgData name="Venancio García Ovies" userId="5aa72b17-00a4-48d0-a505-f132e0f38c4f" providerId="ADAL" clId="{B9049A8D-E57B-43B1-86F6-9B4FA4CABE12}" dt="2026-09-17T08:39:51.908" v="1"/>
        <pc:sldMkLst>
          <pc:docMk/>
          <pc:sldMk cId="0" sldId="260"/>
        </pc:sldMkLst>
      </pc:sldChg>
      <pc:sldChg chg="modNotes">
        <pc:chgData name="Venancio García Ovies" userId="5aa72b17-00a4-48d0-a505-f132e0f38c4f" providerId="ADAL" clId="{B9049A8D-E57B-43B1-86F6-9B4FA4CABE12}" dt="2026-09-17T08:39:51.908" v="1"/>
        <pc:sldMkLst>
          <pc:docMk/>
          <pc:sldMk cId="0" sldId="263"/>
        </pc:sldMkLst>
      </pc:sldChg>
      <pc:sldChg chg="modNotes">
        <pc:chgData name="Venancio García Ovies" userId="5aa72b17-00a4-48d0-a505-f132e0f38c4f" providerId="ADAL" clId="{B9049A8D-E57B-43B1-86F6-9B4FA4CABE12}" dt="2026-09-17T08:39:51.908" v="1"/>
        <pc:sldMkLst>
          <pc:docMk/>
          <pc:sldMk cId="0" sldId="264"/>
        </pc:sldMkLst>
      </pc:sldChg>
      <pc:sldChg chg="modNotes">
        <pc:chgData name="Venancio García Ovies" userId="5aa72b17-00a4-48d0-a505-f132e0f38c4f" providerId="ADAL" clId="{B9049A8D-E57B-43B1-86F6-9B4FA4CABE12}" dt="2026-09-17T08:39:51.908" v="1"/>
        <pc:sldMkLst>
          <pc:docMk/>
          <pc:sldMk cId="0" sldId="265"/>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s-ES"/>
  <c:roundedCorners val="0"/>
  <c:style val="2"/>
  <c:chart>
    <c:autoTitleDeleted val="1"/>
    <c:plotArea>
      <c:layout>
        <c:manualLayout>
          <c:layoutTarget val="inner"/>
          <c:xMode val="edge"/>
          <c:yMode val="edge"/>
          <c:x val="0.19135199999999999"/>
          <c:y val="6.5800300000000006E-2"/>
          <c:w val="0.79579699999999998"/>
          <c:h val="0.83286899999999997"/>
        </c:manualLayout>
      </c:layout>
      <c:barChart>
        <c:barDir val="bar"/>
        <c:grouping val="clustered"/>
        <c:varyColors val="0"/>
        <c:ser>
          <c:idx val="0"/>
          <c:order val="0"/>
          <c:tx>
            <c:strRef>
              <c:f>Sheet1!$B$1</c:f>
              <c:strCache>
                <c:ptCount val="1"/>
                <c:pt idx="0">
                  <c:v>Publicaciones</c:v>
                </c:pt>
              </c:strCache>
            </c:strRef>
          </c:tx>
          <c:spPr>
            <a:solidFill>
              <a:srgbClr val="A71930"/>
            </a:solidFill>
            <a:ln w="12700" cap="flat">
              <a:noFill/>
              <a:miter lim="400000"/>
            </a:ln>
            <a:effectLst/>
          </c:spPr>
          <c:invertIfNegative val="0"/>
          <c:dLbls>
            <c:numFmt formatCode="0" sourceLinked="0"/>
            <c:spPr>
              <a:noFill/>
              <a:ln>
                <a:noFill/>
              </a:ln>
              <a:effectLst/>
            </c:spPr>
            <c:txPr>
              <a:bodyPr/>
              <a:lstStyle/>
              <a:p>
                <a:pPr>
                  <a:defRPr sz="1900" b="1" i="0" u="none" strike="noStrike">
                    <a:solidFill>
                      <a:srgbClr val="202B35"/>
                    </a:solidFill>
                    <a:latin typeface="Bitstream Charter"/>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Deportivos</c:v>
                </c:pt>
                <c:pt idx="1">
                  <c:v>Generalistas</c:v>
                </c:pt>
                <c:pt idx="2">
                  <c:v>Medios ecuestres</c:v>
                </c:pt>
              </c:strCache>
            </c:strRef>
          </c:cat>
          <c:val>
            <c:numRef>
              <c:f>Sheet1!$B$2:$B$4</c:f>
              <c:numCache>
                <c:formatCode>General</c:formatCode>
                <c:ptCount val="3"/>
                <c:pt idx="0">
                  <c:v>7</c:v>
                </c:pt>
                <c:pt idx="1">
                  <c:v>34</c:v>
                </c:pt>
                <c:pt idx="2">
                  <c:v>55</c:v>
                </c:pt>
              </c:numCache>
            </c:numRef>
          </c:val>
          <c:extLst>
            <c:ext xmlns:c16="http://schemas.microsoft.com/office/drawing/2014/chart" uri="{C3380CC4-5D6E-409C-BE32-E72D297353CC}">
              <c16:uniqueId val="{00000000-8247-42FA-ABFA-5BE5FE80E671}"/>
            </c:ext>
          </c:extLst>
        </c:ser>
        <c:dLbls>
          <c:showLegendKey val="0"/>
          <c:showVal val="0"/>
          <c:showCatName val="0"/>
          <c:showSerName val="0"/>
          <c:showPercent val="0"/>
          <c:showBubbleSize val="0"/>
        </c:dLbls>
        <c:gapWidth val="65"/>
        <c:axId val="2094734552"/>
        <c:axId val="2094734553"/>
      </c:barChart>
      <c:catAx>
        <c:axId val="2094734552"/>
        <c:scaling>
          <c:orientation val="maxMin"/>
        </c:scaling>
        <c:delete val="0"/>
        <c:axPos val="l"/>
        <c:numFmt formatCode="0" sourceLinked="0"/>
        <c:majorTickMark val="none"/>
        <c:minorTickMark val="none"/>
        <c:tickLblPos val="nextTo"/>
        <c:spPr>
          <a:ln w="12700" cap="flat">
            <a:solidFill>
              <a:srgbClr val="D4D4D4"/>
            </a:solidFill>
            <a:prstDash val="solid"/>
            <a:round/>
          </a:ln>
        </c:spPr>
        <c:txPr>
          <a:bodyPr rot="0"/>
          <a:lstStyle/>
          <a:p>
            <a:pPr>
              <a:defRPr sz="1700" b="0" i="0" u="none" strike="noStrike">
                <a:solidFill>
                  <a:srgbClr val="202B35"/>
                </a:solidFill>
                <a:latin typeface="Bitstream Charter"/>
              </a:defRPr>
            </a:pPr>
            <a:endParaRPr lang="es-ES"/>
          </a:p>
        </c:txPr>
        <c:crossAx val="2094734553"/>
        <c:crosses val="autoZero"/>
        <c:auto val="1"/>
        <c:lblAlgn val="ctr"/>
        <c:lblOffset val="100"/>
        <c:noMultiLvlLbl val="1"/>
      </c:catAx>
      <c:valAx>
        <c:axId val="2094734553"/>
        <c:scaling>
          <c:orientation val="minMax"/>
        </c:scaling>
        <c:delete val="0"/>
        <c:axPos val="t"/>
        <c:numFmt formatCode="0" sourceLinked="0"/>
        <c:majorTickMark val="none"/>
        <c:minorTickMark val="none"/>
        <c:tickLblPos val="high"/>
        <c:spPr>
          <a:ln w="12700" cap="flat">
            <a:solidFill>
              <a:srgbClr val="D4D4D4"/>
            </a:solidFill>
            <a:prstDash val="solid"/>
            <a:round/>
          </a:ln>
        </c:spPr>
        <c:txPr>
          <a:bodyPr rot="0"/>
          <a:lstStyle/>
          <a:p>
            <a:pPr>
              <a:defRPr sz="1700" b="0" i="0" u="none" strike="noStrike">
                <a:solidFill>
                  <a:srgbClr val="202B35"/>
                </a:solidFill>
                <a:latin typeface="Bitstream Charter"/>
              </a:defRPr>
            </a:pPr>
            <a:endParaRPr lang="es-ES"/>
          </a:p>
        </c:txPr>
        <c:crossAx val="2094734552"/>
        <c:crosses val="autoZero"/>
        <c:crossBetween val="between"/>
        <c:majorUnit val="15"/>
        <c:minorUnit val="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s-ES"/>
  <c:roundedCorners val="0"/>
  <c:style val="2"/>
  <c:chart>
    <c:autoTitleDeleted val="1"/>
    <c:plotArea>
      <c:layout>
        <c:manualLayout>
          <c:layoutTarget val="inner"/>
          <c:xMode val="edge"/>
          <c:yMode val="edge"/>
          <c:x val="0.206344"/>
          <c:y val="6.19771E-2"/>
          <c:w val="0.77695599999999998"/>
          <c:h val="0.84185399999999999"/>
        </c:manualLayout>
      </c:layout>
      <c:barChart>
        <c:barDir val="bar"/>
        <c:grouping val="clustered"/>
        <c:varyColors val="0"/>
        <c:ser>
          <c:idx val="0"/>
          <c:order val="0"/>
          <c:tx>
            <c:strRef>
              <c:f>Sheet1!$B$1</c:f>
              <c:strCache>
                <c:ptCount val="1"/>
                <c:pt idx="0">
                  <c:v>Publicaciones</c:v>
                </c:pt>
              </c:strCache>
            </c:strRef>
          </c:tx>
          <c:spPr>
            <a:solidFill>
              <a:srgbClr val="A71930"/>
            </a:solidFill>
            <a:ln w="12700" cap="flat">
              <a:noFill/>
              <a:miter lim="400000"/>
            </a:ln>
            <a:effectLst/>
          </c:spPr>
          <c:invertIfNegative val="0"/>
          <c:dLbls>
            <c:numFmt formatCode="0" sourceLinked="0"/>
            <c:spPr>
              <a:noFill/>
              <a:ln>
                <a:noFill/>
              </a:ln>
              <a:effectLst/>
            </c:spPr>
            <c:txPr>
              <a:bodyPr/>
              <a:lstStyle/>
              <a:p>
                <a:pPr>
                  <a:defRPr sz="1900" b="1" i="0" u="none" strike="noStrike">
                    <a:solidFill>
                      <a:srgbClr val="202B35"/>
                    </a:solidFill>
                    <a:latin typeface="Bitstream Charter"/>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General</c:v>
                </c:pt>
                <c:pt idx="1">
                  <c:v>Volteo</c:v>
                </c:pt>
                <c:pt idx="2">
                  <c:v>Concurso completo</c:v>
                </c:pt>
                <c:pt idx="3">
                  <c:v>Doma paralímpica</c:v>
                </c:pt>
                <c:pt idx="4">
                  <c:v>Doma clásica</c:v>
                </c:pt>
                <c:pt idx="5">
                  <c:v>Enganches</c:v>
                </c:pt>
                <c:pt idx="6">
                  <c:v>Salto</c:v>
                </c:pt>
              </c:strCache>
            </c:strRef>
          </c:cat>
          <c:val>
            <c:numRef>
              <c:f>Sheet1!$B$2:$B$8</c:f>
              <c:numCache>
                <c:formatCode>General</c:formatCode>
                <c:ptCount val="7"/>
                <c:pt idx="0">
                  <c:v>2</c:v>
                </c:pt>
                <c:pt idx="1">
                  <c:v>3</c:v>
                </c:pt>
                <c:pt idx="2">
                  <c:v>3</c:v>
                </c:pt>
                <c:pt idx="3">
                  <c:v>3</c:v>
                </c:pt>
                <c:pt idx="4">
                  <c:v>4</c:v>
                </c:pt>
                <c:pt idx="5">
                  <c:v>4</c:v>
                </c:pt>
                <c:pt idx="6">
                  <c:v>5</c:v>
                </c:pt>
              </c:numCache>
            </c:numRef>
          </c:val>
          <c:extLst>
            <c:ext xmlns:c16="http://schemas.microsoft.com/office/drawing/2014/chart" uri="{C3380CC4-5D6E-409C-BE32-E72D297353CC}">
              <c16:uniqueId val="{00000000-9213-46D9-9139-B8E3CFF4AD55}"/>
            </c:ext>
          </c:extLst>
        </c:ser>
        <c:dLbls>
          <c:showLegendKey val="0"/>
          <c:showVal val="0"/>
          <c:showCatName val="0"/>
          <c:showSerName val="0"/>
          <c:showPercent val="0"/>
          <c:showBubbleSize val="0"/>
        </c:dLbls>
        <c:gapWidth val="65"/>
        <c:axId val="2094734552"/>
        <c:axId val="2094734553"/>
      </c:barChart>
      <c:catAx>
        <c:axId val="2094734552"/>
        <c:scaling>
          <c:orientation val="maxMin"/>
        </c:scaling>
        <c:delete val="0"/>
        <c:axPos val="l"/>
        <c:numFmt formatCode="0" sourceLinked="0"/>
        <c:majorTickMark val="none"/>
        <c:minorTickMark val="none"/>
        <c:tickLblPos val="nextTo"/>
        <c:spPr>
          <a:ln w="12700" cap="flat">
            <a:solidFill>
              <a:srgbClr val="D4D4D4"/>
            </a:solidFill>
            <a:prstDash val="solid"/>
            <a:round/>
          </a:ln>
        </c:spPr>
        <c:txPr>
          <a:bodyPr rot="0"/>
          <a:lstStyle/>
          <a:p>
            <a:pPr>
              <a:defRPr sz="1700" b="0" i="0" u="none" strike="noStrike">
                <a:solidFill>
                  <a:srgbClr val="202B35"/>
                </a:solidFill>
                <a:latin typeface="Bitstream Charter"/>
              </a:defRPr>
            </a:pPr>
            <a:endParaRPr lang="es-ES"/>
          </a:p>
        </c:txPr>
        <c:crossAx val="2094734553"/>
        <c:crosses val="autoZero"/>
        <c:auto val="1"/>
        <c:lblAlgn val="ctr"/>
        <c:lblOffset val="100"/>
        <c:noMultiLvlLbl val="1"/>
      </c:catAx>
      <c:valAx>
        <c:axId val="2094734553"/>
        <c:scaling>
          <c:orientation val="minMax"/>
        </c:scaling>
        <c:delete val="0"/>
        <c:axPos val="t"/>
        <c:numFmt formatCode="0" sourceLinked="0"/>
        <c:majorTickMark val="none"/>
        <c:minorTickMark val="none"/>
        <c:tickLblPos val="high"/>
        <c:spPr>
          <a:ln w="12700" cap="flat">
            <a:solidFill>
              <a:srgbClr val="D4D4D4"/>
            </a:solidFill>
            <a:prstDash val="solid"/>
            <a:round/>
          </a:ln>
        </c:spPr>
        <c:txPr>
          <a:bodyPr rot="0"/>
          <a:lstStyle/>
          <a:p>
            <a:pPr>
              <a:defRPr sz="1700" b="0" i="0" u="none" strike="noStrike">
                <a:solidFill>
                  <a:srgbClr val="202B35"/>
                </a:solidFill>
                <a:latin typeface="Bitstream Charter"/>
              </a:defRPr>
            </a:pPr>
            <a:endParaRPr lang="es-ES"/>
          </a:p>
        </c:txPr>
        <c:crossAx val="2094734552"/>
        <c:crosses val="autoZero"/>
        <c:crossBetween val="between"/>
        <c:majorUnit val="1.25"/>
        <c:minorUnit val="0.6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s-ES"/>
  <c:roundedCorners val="0"/>
  <c:style val="2"/>
  <c:chart>
    <c:autoTitleDeleted val="1"/>
    <c:plotArea>
      <c:layout>
        <c:manualLayout>
          <c:layoutTarget val="inner"/>
          <c:xMode val="edge"/>
          <c:yMode val="edge"/>
          <c:x val="0.28816399999999998"/>
          <c:y val="7.4457099999999998E-2"/>
          <c:w val="0.68507499999999999"/>
          <c:h val="0.81376700000000002"/>
        </c:manualLayout>
      </c:layout>
      <c:barChart>
        <c:barDir val="bar"/>
        <c:grouping val="clustered"/>
        <c:varyColors val="0"/>
        <c:ser>
          <c:idx val="0"/>
          <c:order val="0"/>
          <c:tx>
            <c:strRef>
              <c:f>Sheet1!$B$1</c:f>
              <c:strCache>
                <c:ptCount val="1"/>
                <c:pt idx="0">
                  <c:v>Visualizaciones</c:v>
                </c:pt>
              </c:strCache>
            </c:strRef>
          </c:tx>
          <c:spPr>
            <a:solidFill>
              <a:srgbClr val="A71930"/>
            </a:solidFill>
            <a:ln w="12700" cap="flat">
              <a:noFill/>
              <a:miter lim="400000"/>
            </a:ln>
            <a:effectLst/>
          </c:spPr>
          <c:invertIfNegative val="0"/>
          <c:dLbls>
            <c:numFmt formatCode="0" sourceLinked="0"/>
            <c:spPr>
              <a:noFill/>
              <a:ln>
                <a:noFill/>
              </a:ln>
              <a:effectLst/>
            </c:spPr>
            <c:txPr>
              <a:bodyPr/>
              <a:lstStyle/>
              <a:p>
                <a:pPr>
                  <a:defRPr sz="1600" b="1" i="0" u="none" strike="noStrike">
                    <a:solidFill>
                      <a:srgbClr val="202B35"/>
                    </a:solidFill>
                    <a:latin typeface="Bitstream Charter"/>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Selección de salto</c:v>
                </c:pt>
                <c:pt idx="1">
                  <c:v>Selección de concurso completo</c:v>
                </c:pt>
                <c:pt idx="2">
                  <c:v>Doma paraecuestre en pista</c:v>
                </c:pt>
                <c:pt idx="3">
                  <c:v>Dos amazonas en Aachen</c:v>
                </c:pt>
                <c:pt idx="4">
                  <c:v>Vet check de salto</c:v>
                </c:pt>
                <c:pt idx="5">
                  <c:v>Clasificación de salto</c:v>
                </c:pt>
                <c:pt idx="6">
                  <c:v>Doma clásica en pista</c:v>
                </c:pt>
              </c:strCache>
            </c:strRef>
          </c:cat>
          <c:val>
            <c:numRef>
              <c:f>Sheet1!$B$2:$B$8</c:f>
              <c:numCache>
                <c:formatCode>General</c:formatCode>
                <c:ptCount val="7"/>
                <c:pt idx="0">
                  <c:v>37732</c:v>
                </c:pt>
                <c:pt idx="1">
                  <c:v>42080</c:v>
                </c:pt>
                <c:pt idx="2">
                  <c:v>42861</c:v>
                </c:pt>
                <c:pt idx="3">
                  <c:v>43073</c:v>
                </c:pt>
                <c:pt idx="4">
                  <c:v>43261</c:v>
                </c:pt>
                <c:pt idx="5">
                  <c:v>47708</c:v>
                </c:pt>
                <c:pt idx="6">
                  <c:v>66155</c:v>
                </c:pt>
              </c:numCache>
            </c:numRef>
          </c:val>
          <c:extLst>
            <c:ext xmlns:c16="http://schemas.microsoft.com/office/drawing/2014/chart" uri="{C3380CC4-5D6E-409C-BE32-E72D297353CC}">
              <c16:uniqueId val="{00000000-C5E6-4C5E-9B60-72E2F8925AD6}"/>
            </c:ext>
          </c:extLst>
        </c:ser>
        <c:dLbls>
          <c:showLegendKey val="0"/>
          <c:showVal val="0"/>
          <c:showCatName val="0"/>
          <c:showSerName val="0"/>
          <c:showPercent val="0"/>
          <c:showBubbleSize val="0"/>
        </c:dLbls>
        <c:gapWidth val="55"/>
        <c:axId val="2094734552"/>
        <c:axId val="2094734553"/>
      </c:barChart>
      <c:catAx>
        <c:axId val="2094734552"/>
        <c:scaling>
          <c:orientation val="maxMin"/>
        </c:scaling>
        <c:delete val="0"/>
        <c:axPos val="l"/>
        <c:numFmt formatCode="0" sourceLinked="0"/>
        <c:majorTickMark val="none"/>
        <c:minorTickMark val="none"/>
        <c:tickLblPos val="nextTo"/>
        <c:spPr>
          <a:ln w="12700" cap="flat">
            <a:solidFill>
              <a:srgbClr val="D4D4D4"/>
            </a:solidFill>
            <a:prstDash val="solid"/>
            <a:round/>
          </a:ln>
        </c:spPr>
        <c:txPr>
          <a:bodyPr rot="0"/>
          <a:lstStyle/>
          <a:p>
            <a:pPr>
              <a:defRPr sz="1500" b="0" i="0" u="none" strike="noStrike">
                <a:solidFill>
                  <a:srgbClr val="202B35"/>
                </a:solidFill>
                <a:latin typeface="Bitstream Charter"/>
              </a:defRPr>
            </a:pPr>
            <a:endParaRPr lang="es-ES"/>
          </a:p>
        </c:txPr>
        <c:crossAx val="2094734553"/>
        <c:crosses val="autoZero"/>
        <c:auto val="1"/>
        <c:lblAlgn val="ctr"/>
        <c:lblOffset val="100"/>
        <c:noMultiLvlLbl val="1"/>
      </c:catAx>
      <c:valAx>
        <c:axId val="2094734553"/>
        <c:scaling>
          <c:orientation val="minMax"/>
        </c:scaling>
        <c:delete val="0"/>
        <c:axPos val="t"/>
        <c:numFmt formatCode="0" sourceLinked="0"/>
        <c:majorTickMark val="none"/>
        <c:minorTickMark val="none"/>
        <c:tickLblPos val="high"/>
        <c:spPr>
          <a:ln w="12700" cap="flat">
            <a:solidFill>
              <a:srgbClr val="D4D4D4"/>
            </a:solidFill>
            <a:prstDash val="solid"/>
            <a:round/>
          </a:ln>
        </c:spPr>
        <c:txPr>
          <a:bodyPr rot="0"/>
          <a:lstStyle/>
          <a:p>
            <a:pPr>
              <a:defRPr sz="1500" b="0" i="0" u="none" strike="noStrike">
                <a:solidFill>
                  <a:srgbClr val="202B35"/>
                </a:solidFill>
                <a:latin typeface="Bitstream Charter"/>
              </a:defRPr>
            </a:pPr>
            <a:endParaRPr lang="es-ES"/>
          </a:p>
        </c:txPr>
        <c:crossAx val="2094734552"/>
        <c:crosses val="autoZero"/>
        <c:crossBetween val="between"/>
        <c:majorUnit val="17500"/>
        <c:minorUnit val="8750"/>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s-ES"/>
  <c:roundedCorners val="0"/>
  <c:style val="2"/>
  <c:chart>
    <c:autoTitleDeleted val="1"/>
    <c:plotArea>
      <c:layout>
        <c:manualLayout>
          <c:layoutTarget val="inner"/>
          <c:xMode val="edge"/>
          <c:yMode val="edge"/>
          <c:x val="0.24427299999999999"/>
          <c:y val="9.5112299999999997E-2"/>
          <c:w val="0.72896499999999997"/>
          <c:h val="0.765571"/>
        </c:manualLayout>
      </c:layout>
      <c:barChart>
        <c:barDir val="bar"/>
        <c:grouping val="clustered"/>
        <c:varyColors val="0"/>
        <c:ser>
          <c:idx val="0"/>
          <c:order val="0"/>
          <c:tx>
            <c:strRef>
              <c:f>Sheet1!$B$1</c:f>
              <c:strCache>
                <c:ptCount val="1"/>
                <c:pt idx="0">
                  <c:v>Visualizaciones</c:v>
                </c:pt>
              </c:strCache>
            </c:strRef>
          </c:tx>
          <c:spPr>
            <a:solidFill>
              <a:srgbClr val="A71930"/>
            </a:solidFill>
            <a:ln w="12700" cap="flat">
              <a:noFill/>
              <a:miter lim="400000"/>
            </a:ln>
            <a:effectLst/>
          </c:spPr>
          <c:invertIfNegative val="0"/>
          <c:dLbls>
            <c:numFmt formatCode="0" sourceLinked="0"/>
            <c:spPr>
              <a:noFill/>
              <a:ln>
                <a:noFill/>
              </a:ln>
              <a:effectLst/>
            </c:spPr>
            <c:txPr>
              <a:bodyPr/>
              <a:lstStyle/>
              <a:p>
                <a:pPr>
                  <a:defRPr sz="1600" b="1" i="0" u="none" strike="noStrike">
                    <a:solidFill>
                      <a:srgbClr val="202B35"/>
                    </a:solidFill>
                    <a:latin typeface="Bitstream Charter"/>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Entrevista a Lucía Gallardo</c:v>
                </c:pt>
                <c:pt idx="1">
                  <c:v>“RFHE presenta”</c:v>
                </c:pt>
                <c:pt idx="2">
                  <c:v>“First horse is in”</c:v>
                </c:pt>
              </c:strCache>
            </c:strRef>
          </c:cat>
          <c:val>
            <c:numRef>
              <c:f>Sheet1!$B$2:$B$4</c:f>
              <c:numCache>
                <c:formatCode>General</c:formatCode>
                <c:ptCount val="3"/>
                <c:pt idx="0">
                  <c:v>64103</c:v>
                </c:pt>
                <c:pt idx="1">
                  <c:v>68856</c:v>
                </c:pt>
                <c:pt idx="2">
                  <c:v>80969</c:v>
                </c:pt>
              </c:numCache>
            </c:numRef>
          </c:val>
          <c:extLst>
            <c:ext xmlns:c16="http://schemas.microsoft.com/office/drawing/2014/chart" uri="{C3380CC4-5D6E-409C-BE32-E72D297353CC}">
              <c16:uniqueId val="{00000000-94F6-4C2B-A3C1-3F0CAA1BE882}"/>
            </c:ext>
          </c:extLst>
        </c:ser>
        <c:dLbls>
          <c:showLegendKey val="0"/>
          <c:showVal val="0"/>
          <c:showCatName val="0"/>
          <c:showSerName val="0"/>
          <c:showPercent val="0"/>
          <c:showBubbleSize val="0"/>
        </c:dLbls>
        <c:gapWidth val="55"/>
        <c:axId val="2094734552"/>
        <c:axId val="2094734553"/>
      </c:barChart>
      <c:catAx>
        <c:axId val="2094734552"/>
        <c:scaling>
          <c:orientation val="maxMin"/>
        </c:scaling>
        <c:delete val="0"/>
        <c:axPos val="l"/>
        <c:numFmt formatCode="0" sourceLinked="0"/>
        <c:majorTickMark val="none"/>
        <c:minorTickMark val="none"/>
        <c:tickLblPos val="nextTo"/>
        <c:spPr>
          <a:ln w="12700" cap="flat">
            <a:solidFill>
              <a:srgbClr val="D4D4D4"/>
            </a:solidFill>
            <a:prstDash val="solid"/>
            <a:round/>
          </a:ln>
        </c:spPr>
        <c:txPr>
          <a:bodyPr rot="0"/>
          <a:lstStyle/>
          <a:p>
            <a:pPr>
              <a:defRPr sz="1500" b="0" i="0" u="none" strike="noStrike">
                <a:solidFill>
                  <a:srgbClr val="202B35"/>
                </a:solidFill>
                <a:latin typeface="Bitstream Charter"/>
              </a:defRPr>
            </a:pPr>
            <a:endParaRPr lang="es-ES"/>
          </a:p>
        </c:txPr>
        <c:crossAx val="2094734553"/>
        <c:crosses val="autoZero"/>
        <c:auto val="1"/>
        <c:lblAlgn val="ctr"/>
        <c:lblOffset val="100"/>
        <c:noMultiLvlLbl val="1"/>
      </c:catAx>
      <c:valAx>
        <c:axId val="2094734553"/>
        <c:scaling>
          <c:orientation val="minMax"/>
        </c:scaling>
        <c:delete val="0"/>
        <c:axPos val="t"/>
        <c:numFmt formatCode="0" sourceLinked="0"/>
        <c:majorTickMark val="none"/>
        <c:minorTickMark val="none"/>
        <c:tickLblPos val="high"/>
        <c:spPr>
          <a:ln w="12700" cap="flat">
            <a:solidFill>
              <a:srgbClr val="D4D4D4"/>
            </a:solidFill>
            <a:prstDash val="solid"/>
            <a:round/>
          </a:ln>
        </c:spPr>
        <c:txPr>
          <a:bodyPr rot="0"/>
          <a:lstStyle/>
          <a:p>
            <a:pPr>
              <a:defRPr sz="1500" b="0" i="0" u="none" strike="noStrike">
                <a:solidFill>
                  <a:srgbClr val="202B35"/>
                </a:solidFill>
                <a:latin typeface="Bitstream Charter"/>
              </a:defRPr>
            </a:pPr>
            <a:endParaRPr lang="es-ES"/>
          </a:p>
        </c:txPr>
        <c:crossAx val="2094734552"/>
        <c:crosses val="autoZero"/>
        <c:crossBetween val="between"/>
        <c:majorUnit val="22500"/>
        <c:minorUnit val="11250"/>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90488" y="744538"/>
            <a:ext cx="6616700" cy="3722687"/>
          </a:xfrm>
          <a:prstGeom prst="rect">
            <a:avLst/>
          </a:prstGeom>
        </p:spPr>
        <p:txBody>
          <a:bodyPr/>
          <a:lstStyle/>
          <a:p>
            <a:endParaRPr/>
          </a:p>
        </p:txBody>
      </p:sp>
      <p:sp>
        <p:nvSpPr>
          <p:cNvPr id="18" name="Shape 18"/>
          <p:cNvSpPr>
            <a:spLocks noGrp="1"/>
          </p:cNvSpPr>
          <p:nvPr>
            <p:ph type="body" sz="quarter" idx="1"/>
          </p:nvPr>
        </p:nvSpPr>
        <p:spPr>
          <a:xfrm>
            <a:off x="906357" y="4715153"/>
            <a:ext cx="4984962" cy="4466987"/>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Helvetica Neue"/>
      </a:defRPr>
    </a:lvl1pPr>
    <a:lvl2pPr indent="228600" latinLnBrk="0">
      <a:defRPr sz="1200">
        <a:latin typeface="+mn-lt"/>
        <a:ea typeface="+mn-ea"/>
        <a:cs typeface="+mn-cs"/>
        <a:sym typeface="Helvetica Neue"/>
      </a:defRPr>
    </a:lvl2pPr>
    <a:lvl3pPr indent="457200" latinLnBrk="0">
      <a:defRPr sz="1200">
        <a:latin typeface="+mn-lt"/>
        <a:ea typeface="+mn-ea"/>
        <a:cs typeface="+mn-cs"/>
        <a:sym typeface="Helvetica Neue"/>
      </a:defRPr>
    </a:lvl3pPr>
    <a:lvl4pPr indent="685800" latinLnBrk="0">
      <a:defRPr sz="1200">
        <a:latin typeface="+mn-lt"/>
        <a:ea typeface="+mn-ea"/>
        <a:cs typeface="+mn-cs"/>
        <a:sym typeface="Helvetica Neue"/>
      </a:defRPr>
    </a:lvl4pPr>
    <a:lvl5pPr indent="914400" latinLnBrk="0">
      <a:defRPr sz="1200">
        <a:latin typeface="+mn-lt"/>
        <a:ea typeface="+mn-ea"/>
        <a:cs typeface="+mn-cs"/>
        <a:sym typeface="Helvetica Neue"/>
      </a:defRPr>
    </a:lvl5pPr>
    <a:lvl6pPr indent="1143000" latinLnBrk="0">
      <a:defRPr sz="1200">
        <a:latin typeface="+mn-lt"/>
        <a:ea typeface="+mn-ea"/>
        <a:cs typeface="+mn-cs"/>
        <a:sym typeface="Helvetica Neue"/>
      </a:defRPr>
    </a:lvl6pPr>
    <a:lvl7pPr indent="1371600" latinLnBrk="0">
      <a:defRPr sz="1200">
        <a:latin typeface="+mn-lt"/>
        <a:ea typeface="+mn-ea"/>
        <a:cs typeface="+mn-cs"/>
        <a:sym typeface="Helvetica Neue"/>
      </a:defRPr>
    </a:lvl7pPr>
    <a:lvl8pPr indent="1600200" latinLnBrk="0">
      <a:defRPr sz="1200">
        <a:latin typeface="+mn-lt"/>
        <a:ea typeface="+mn-ea"/>
        <a:cs typeface="+mn-cs"/>
        <a:sym typeface="Helvetica Neue"/>
      </a:defRPr>
    </a:lvl8pPr>
    <a:lvl9pPr indent="1828800" latinLnBrk="0">
      <a:defRPr sz="1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hape 27"/>
          <p:cNvSpPr>
            <a:spLocks noGrp="1" noRot="1" noChangeAspect="1"/>
          </p:cNvSpPr>
          <p:nvPr>
            <p:ph type="sldImg"/>
          </p:nvPr>
        </p:nvSpPr>
        <p:spPr>
          <a:xfrm>
            <a:off x="90488" y="744538"/>
            <a:ext cx="6616700" cy="3722687"/>
          </a:xfrm>
          <a:prstGeom prst="rect">
            <a:avLst/>
          </a:prstGeom>
        </p:spPr>
        <p:txBody>
          <a:bodyPr/>
          <a:lstStyle/>
          <a:p>
            <a:endParaRPr/>
          </a:p>
        </p:txBody>
      </p:sp>
      <p:sp>
        <p:nvSpPr>
          <p:cNvPr id="28" name="Shape 28"/>
          <p:cNvSpPr>
            <a:spLocks noGrp="1"/>
          </p:cNvSpPr>
          <p:nvPr>
            <p:ph type="body" sz="quarter" idx="1"/>
          </p:nvPr>
        </p:nvSpPr>
        <p:spPr>
          <a:prstGeom prst="rect">
            <a:avLst/>
          </a:prstGeom>
        </p:spPr>
        <p:txBody>
          <a:bodyPr/>
          <a:lstStyle/>
          <a:p>
            <a:r>
              <a:t>Fuente: clipping_mundial_aachen_2026.xlsx, hojas Clipping principal y Resumen. Corte del archivo: 16/09/2026. Recuento de publicaciones, no de lectores ni de alcance.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Shape 154"/>
          <p:cNvSpPr>
            <a:spLocks noGrp="1" noRot="1" noChangeAspect="1"/>
          </p:cNvSpPr>
          <p:nvPr>
            <p:ph type="sldImg"/>
          </p:nvPr>
        </p:nvSpPr>
        <p:spPr>
          <a:xfrm>
            <a:off x="90488" y="744538"/>
            <a:ext cx="6616700" cy="3722687"/>
          </a:xfrm>
          <a:prstGeom prst="rect">
            <a:avLst/>
          </a:prstGeom>
        </p:spPr>
        <p:txBody>
          <a:bodyPr/>
          <a:lstStyle/>
          <a:p>
            <a:endParaRPr/>
          </a:p>
        </p:txBody>
      </p:sp>
      <p:sp>
        <p:nvSpPr>
          <p:cNvPr id="155" name="Shape 155"/>
          <p:cNvSpPr>
            <a:spLocks noGrp="1"/>
          </p:cNvSpPr>
          <p:nvPr>
            <p:ph type="body" sz="quarter" idx="1"/>
          </p:nvPr>
        </p:nvSpPr>
        <p:spPr>
          <a:prstGeom prst="rect">
            <a:avLst/>
          </a:prstGeom>
        </p:spPr>
        <p:txBody>
          <a:bodyPr/>
          <a:lstStyle/>
          <a:p>
            <a:r>
              <a:t>Síntesis del clipping y de los datos facilitados por la RFHE. Prensa: 96 publicaciones, 15 medios, 55 piezas ecuestres, 34 generalistas y 7 deportivas. Noticias propias: 24 según recuento corregido por el usuario. 120 es la suma de piezas de prensa y web propia, no historias únicas ni audiencia. Instagram: máximo histórico confirmado por el usuario, toda la cuenta en una ventana de 30 días. Selección de 10 contenidos propios: 322.870 + 213.928 = 536.798 visualizaciones y 5.637 + 5.828 = 11.465 interacciones acumuladas en las capturas. No equivalen al total de cobertura ni a personas únicas. No se suman al máximo de 30 días ni al agregado de 90 días.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a:spLocks noGrp="1" noRot="1" noChangeAspect="1"/>
          </p:cNvSpPr>
          <p:nvPr>
            <p:ph type="sldImg"/>
          </p:nvPr>
        </p:nvSpPr>
        <p:spPr>
          <a:prstGeom prst="rect">
            <a:avLst/>
          </a:prstGeom>
        </p:spPr>
        <p:txBody>
          <a:bodyPr/>
          <a:lstStyle/>
          <a:p>
            <a:endParaRPr/>
          </a:p>
        </p:txBody>
      </p:sp>
      <p:sp>
        <p:nvSpPr>
          <p:cNvPr id="42" name="Shape 42"/>
          <p:cNvSpPr>
            <a:spLocks noGrp="1"/>
          </p:cNvSpPr>
          <p:nvPr>
            <p:ph type="body" sz="quarter" idx="1"/>
          </p:nvPr>
        </p:nvSpPr>
        <p:spPr>
          <a:prstGeom prst="rect">
            <a:avLst/>
          </a:prstGeom>
        </p:spPr>
        <p:txBody>
          <a:bodyPr/>
          <a:lstStyle/>
          <a:p>
            <a:r>
              <a:t>Excel: 96 registros editoriales después de excluir Special Feeds y Tienda Hípica Online. RFHE: 24 noticias propias según recuento actualizado por el usuario. Total de piezas = 96 + 24 = 120, sin deduplicar posibles textos reproducidos entre medios. No equivale a 120 historias distintas.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noRot="1" noChangeAspect="1"/>
          </p:cNvSpPr>
          <p:nvPr>
            <p:ph type="sldImg"/>
          </p:nvPr>
        </p:nvSpPr>
        <p:spPr>
          <a:xfrm>
            <a:off x="90488" y="744538"/>
            <a:ext cx="6616700" cy="3722687"/>
          </a:xfrm>
          <a:prstGeom prst="rect">
            <a:avLst/>
          </a:prstGeom>
        </p:spPr>
        <p:txBody>
          <a:bodyPr/>
          <a:lstStyle/>
          <a:p>
            <a:endParaRPr/>
          </a:p>
        </p:txBody>
      </p:sp>
      <p:sp>
        <p:nvSpPr>
          <p:cNvPr id="50" name="Shape 50"/>
          <p:cNvSpPr>
            <a:spLocks noGrp="1"/>
          </p:cNvSpPr>
          <p:nvPr>
            <p:ph type="body" sz="quarter" idx="1"/>
          </p:nvPr>
        </p:nvSpPr>
        <p:spPr>
          <a:prstGeom prst="rect">
            <a:avLst/>
          </a:prstGeom>
        </p:spPr>
        <p:txBody>
          <a:bodyPr/>
          <a:lstStyle/>
          <a:p>
            <a:r>
              <a:t>Fuente: clipping_mundial_aachen_2026.xlsx, hojas Clipping principal y Resumen. Corte del archivo: 16/09/2026. Recuento de publicaciones, no de lectores ni de alcance.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Shape 80"/>
          <p:cNvSpPr>
            <a:spLocks noGrp="1" noRot="1" noChangeAspect="1"/>
          </p:cNvSpPr>
          <p:nvPr>
            <p:ph type="sldImg"/>
          </p:nvPr>
        </p:nvSpPr>
        <p:spPr>
          <a:prstGeom prst="rect">
            <a:avLst/>
          </a:prstGeom>
        </p:spPr>
        <p:txBody>
          <a:bodyPr/>
          <a:lstStyle/>
          <a:p>
            <a:endParaRPr/>
          </a:p>
        </p:txBody>
      </p:sp>
      <p:sp>
        <p:nvSpPr>
          <p:cNvPr id="81" name="Shape 81"/>
          <p:cNvSpPr>
            <a:spLocks noGrp="1"/>
          </p:cNvSpPr>
          <p:nvPr>
            <p:ph type="body" sz="quarter" idx="1"/>
          </p:nvPr>
        </p:nvSpPr>
        <p:spPr>
          <a:prstGeom prst="rect">
            <a:avLst/>
          </a:prstGeom>
        </p:spPr>
        <p:txBody>
          <a:bodyPr/>
          <a:lstStyle/>
          <a:p>
            <a:r>
              <a:t>Fuente: clipping_mundial_aachen_2026.xlsx, hojas Clipping principal y Resumen. Corte del archivo: 16/09/2026. Recuento de publicaciones, no de lectores ni de alcance.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noRot="1" noChangeAspect="1"/>
          </p:cNvSpPr>
          <p:nvPr>
            <p:ph type="sldImg"/>
          </p:nvPr>
        </p:nvSpPr>
        <p:spPr>
          <a:xfrm>
            <a:off x="90488" y="744538"/>
            <a:ext cx="6616700" cy="3722687"/>
          </a:xfrm>
          <a:prstGeom prst="rect">
            <a:avLst/>
          </a:prstGeom>
        </p:spPr>
        <p:txBody>
          <a:bodyPr/>
          <a:lstStyle/>
          <a:p>
            <a:endParaRPr/>
          </a:p>
        </p:txBody>
      </p:sp>
      <p:sp>
        <p:nvSpPr>
          <p:cNvPr id="89" name="Shape 89"/>
          <p:cNvSpPr>
            <a:spLocks noGrp="1"/>
          </p:cNvSpPr>
          <p:nvPr>
            <p:ph type="body" sz="quarter" idx="1"/>
          </p:nvPr>
        </p:nvSpPr>
        <p:spPr>
          <a:prstGeom prst="rect">
            <a:avLst/>
          </a:prstGeom>
        </p:spPr>
        <p:txBody>
          <a:bodyPr/>
          <a:lstStyle/>
          <a:p>
            <a:r>
              <a:t>Fuente: recuento corregido por el usuario: volteo 3, concurso completo 3, doma clásica 4. Total 24. El anexo conserva los 19 títulos disponibles, faltan los títulos de las cinco noticias adicionales. Clasificación por tema principal. La noticia de 25/01 se asigna a salto conforme a su categoría visible. Las listas largas y la representación en seis disciplinas se asignan a General.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hape 99"/>
          <p:cNvSpPr>
            <a:spLocks noGrp="1" noRot="1" noChangeAspect="1"/>
          </p:cNvSpPr>
          <p:nvPr>
            <p:ph type="sldImg"/>
          </p:nvPr>
        </p:nvSpPr>
        <p:spPr>
          <a:prstGeom prst="rect">
            <a:avLst/>
          </a:prstGeom>
        </p:spPr>
        <p:txBody>
          <a:bodyPr/>
          <a:lstStyle/>
          <a:p>
            <a:endParaRPr/>
          </a:p>
        </p:txBody>
      </p:sp>
      <p:sp>
        <p:nvSpPr>
          <p:cNvPr id="100" name="Shape 100"/>
          <p:cNvSpPr>
            <a:spLocks noGrp="1"/>
          </p:cNvSpPr>
          <p:nvPr>
            <p:ph type="body" sz="quarter" idx="1"/>
          </p:nvPr>
        </p:nvSpPr>
        <p:spPr>
          <a:prstGeom prst="rect">
            <a:avLst/>
          </a:prstGeom>
        </p:spPr>
        <p:txBody>
          <a:bodyPr/>
          <a:lstStyle/>
          <a:p>
            <a:r>
              <a:t>Fuente visual: IMG_1079.jpg aportada por Javier de Wit. El panel muestra 3,9 mill. visualizaciones en los últimos 30 días. La cifra superior a 3.900.000, su condición de máximo histórico y su coincidencia con el Mundial proceden de la confirmación directa del usuario. La captura no muestra la fecha del pico ni el valor exacto. Dato de toda la cuenta, no atribuible exclusivamente a Aachen. No se suma al periodo de 90 días.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a:spLocks noGrp="1" noRot="1" noChangeAspect="1"/>
          </p:cNvSpPr>
          <p:nvPr>
            <p:ph type="sldImg"/>
          </p:nvPr>
        </p:nvSpPr>
        <p:spPr>
          <a:prstGeom prst="rect">
            <a:avLst/>
          </a:prstGeom>
        </p:spPr>
        <p:txBody>
          <a:bodyPr/>
          <a:lstStyle/>
          <a:p>
            <a:endParaRPr/>
          </a:p>
        </p:txBody>
      </p:sp>
      <p:sp>
        <p:nvSpPr>
          <p:cNvPr id="115" name="Shape 115"/>
          <p:cNvSpPr>
            <a:spLocks noGrp="1"/>
          </p:cNvSpPr>
          <p:nvPr>
            <p:ph type="body" sz="quarter" idx="1"/>
          </p:nvPr>
        </p:nvSpPr>
        <p:spPr>
          <a:prstGeom prst="rect">
            <a:avLst/>
          </a:prstGeom>
        </p:spPr>
        <p:txBody>
          <a:bodyPr/>
          <a:lstStyle/>
          <a:p>
            <a:r>
              <a:t>Fuente: tres capturas de Instagram Insights de @rfhe_oficial aportadas por el usuario el 16/09/2026. Selector Últimos 90 días. Datos del conjunto de la cuenta, no atribuibles exclusivamente a Aachen. Las capturas no muestran las fechas exactas de inicio y fin. Se conservan las etiquetas originales: Espectadores y Cuentas con interacciones. Seguidores es el total mostrado, no el crecimiento del periodo.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noRot="1" noChangeAspect="1"/>
          </p:cNvSpPr>
          <p:nvPr>
            <p:ph type="sldImg"/>
          </p:nvPr>
        </p:nvSpPr>
        <p:spPr>
          <a:xfrm>
            <a:off x="90488" y="744538"/>
            <a:ext cx="6616700" cy="3722687"/>
          </a:xfrm>
          <a:prstGeom prst="rect">
            <a:avLst/>
          </a:prstGeom>
        </p:spPr>
        <p:txBody>
          <a:bodyPr/>
          <a:lstStyle/>
          <a:p>
            <a:endParaRPr/>
          </a:p>
        </p:txBody>
      </p:sp>
      <p:sp>
        <p:nvSpPr>
          <p:cNvPr id="127" name="Shape 127"/>
          <p:cNvSpPr>
            <a:spLocks noGrp="1"/>
          </p:cNvSpPr>
          <p:nvPr>
            <p:ph type="body" sz="quarter" idx="1"/>
          </p:nvPr>
        </p:nvSpPr>
        <p:spPr>
          <a:prstGeom prst="rect">
            <a:avLst/>
          </a:prstGeom>
        </p:spPr>
        <p:txBody>
          <a:bodyPr/>
          <a:lstStyle/>
          <a:p>
            <a:r>
              <a:t>Fuente: siete capturas aportadas el 17/09/2026. Producción propia según el usuario. Visualizaciones: 66.155 + 47.708 + 43.261 + 43.073 + 42.861 + 42.080 + 37.732 = 322.870. Interacciones del encabezado de Insights: 1.470 + 818 + 989 + 703 + 818 + 337 + 502 = 5.637. Se utilizan los totales de Insights, no los contadores junto a la imagen, que presentan diferencias. Son métricas acumuladas en las capturas, sin filtro de fechas visible. No se atribuye todo el consumo exclusivamente a los días del Mundial. No se suman a los totales de 90 días. Fuente: capturas de Instagram Insights aportadas por el usuario. Correspondencia: 9.20.48 doma clásica en pista, 66.155 vistas, 1.470 interacciones, 19.101 espectadores y 47,2 % de vistas de no seguidores; 9.06.07 clasificación de salto, 47.708 vistas y 818 interacciones; 9.06.31 Vet check de salto, 43.261 y 989; 9.07.48 dos amazonas, 43.073 y 703; 9.10.28 doma paraecuestre en pista, 42.861 y 818; 9.08.26 selección CCE, 42.080 y 337; 9.08.45 selección salto, 37.732 y 502. Las etiquetas describen el contenido visual, no son títulos originales de las publicaciones. No se dispone de enlaces ni fechas de publicación visibles. Ranking limitado a las siete publicaciones seleccionadas por el usuario.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noRot="1" noChangeAspect="1"/>
          </p:cNvSpPr>
          <p:nvPr>
            <p:ph type="sldImg"/>
          </p:nvPr>
        </p:nvSpPr>
        <p:spPr>
          <a:xfrm>
            <a:off x="90488" y="744538"/>
            <a:ext cx="6616700" cy="3722687"/>
          </a:xfrm>
          <a:prstGeom prst="rect">
            <a:avLst/>
          </a:prstGeom>
        </p:spPr>
        <p:txBody>
          <a:bodyPr/>
          <a:lstStyle/>
          <a:p>
            <a:endParaRPr/>
          </a:p>
        </p:txBody>
      </p:sp>
      <p:sp>
        <p:nvSpPr>
          <p:cNvPr id="139" name="Shape 139"/>
          <p:cNvSpPr>
            <a:spLocks noGrp="1"/>
          </p:cNvSpPr>
          <p:nvPr>
            <p:ph type="body" sz="quarter" idx="1"/>
          </p:nvPr>
        </p:nvSpPr>
        <p:spPr>
          <a:prstGeom prst="rect">
            <a:avLst/>
          </a:prstGeom>
        </p:spPr>
        <p:txBody>
          <a:bodyPr/>
          <a:lstStyle/>
          <a:p>
            <a:r>
              <a:t>Fuente: tres capturas aportadas el 17/09/2026. 9.14.00: entrevista a Lucía Gallardo, 64.103 visualizaciones, 2.616 interacciones, 70,5 % vistas de no seguidores. 9.14.42: vídeo RFHE presenta, 68.856 visualizaciones, 1.697 interacciones, 62,7 % de no seguidores. 9.15.19: First horse is in, 80.969 visualizaciones, 1.515 interacciones, 73,2 % de no seguidores. Total: 213.928 visualizaciones y 5.828 interacciones. Se usan encabezados de Insights, no contadores junto al vídeo. Producción propia según el usuario; el montaje RFHE presenta incluye imágenes con marca FEI.TV. No se afirma autoría RFHE de cada toma. Fuente: capturas de Instagram Insights aportadas por el usuario el 17/09/2026. Etiquetas tomadas de los textos visibles en los vídeos. First horse is in: 80.969. RFHE presenta: 68.856. Lucía Gallardo: 64.103. No se dispone de las fechas de publicación ni de enlaces. Ranking limitado a los tres reels seleccionados.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o del título"/>
          <p:cNvSpPr txBox="1">
            <a:spLocks noGrp="1"/>
          </p:cNvSpPr>
          <p:nvPr>
            <p:ph type="title"/>
          </p:nvPr>
        </p:nvSpPr>
        <p:spPr>
          <a:xfrm>
            <a:off x="914400" y="1844675"/>
            <a:ext cx="10363200" cy="2041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r>
              <a:t>Texto del título</a:t>
            </a:r>
          </a:p>
        </p:txBody>
      </p:sp>
      <p:sp>
        <p:nvSpPr>
          <p:cNvPr id="3" name="Nivel de texto 1…"/>
          <p:cNvSpPr txBox="1">
            <a:spLocks noGrp="1"/>
          </p:cNvSpPr>
          <p:nvPr>
            <p:ph type="body" idx="1"/>
          </p:nvPr>
        </p:nvSpPr>
        <p:spPr>
          <a:xfrm>
            <a:off x="1828800" y="3886200"/>
            <a:ext cx="8534400" cy="2971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a:spLocks noGrp="1"/>
          </p:cNvSpPr>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atin typeface="+mj-lt"/>
                <a:ea typeface="+mj-ea"/>
                <a:cs typeface="+mj-cs"/>
                <a:sym typeface="Helvetica"/>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Tx/>
        <a:buChar char="•"/>
        <a:tabLst/>
        <a:defRPr sz="2800" b="0" i="0" u="none" strike="noStrike" cap="none" spc="0" baseline="0">
          <a:solidFill>
            <a:srgbClr val="000000"/>
          </a:solidFill>
          <a:uFillTx/>
          <a:latin typeface="Calibri"/>
          <a:ea typeface="Calibri"/>
          <a:cs typeface="Calibri"/>
          <a:sym typeface="Calibri"/>
        </a:defRPr>
      </a:lvl1pPr>
      <a:lvl2pPr marL="723900" marR="0" indent="-266700" algn="l" defTabSz="914400" rtl="0" latinLnBrk="0">
        <a:lnSpc>
          <a:spcPct val="90000"/>
        </a:lnSpc>
        <a:spcBef>
          <a:spcPts val="1000"/>
        </a:spcBef>
        <a:spcAft>
          <a:spcPts val="0"/>
        </a:spcAft>
        <a:buClrTx/>
        <a:buSzPct val="100000"/>
        <a:buFontTx/>
        <a:buChar char="•"/>
        <a:tabLst/>
        <a:defRPr sz="2800" b="0" i="0" u="none" strike="noStrike" cap="none" spc="0" baseline="0">
          <a:solidFill>
            <a:srgbClr val="000000"/>
          </a:solidFill>
          <a:uFillTx/>
          <a:latin typeface="Calibri"/>
          <a:ea typeface="Calibri"/>
          <a:cs typeface="Calibri"/>
          <a:sym typeface="Calibri"/>
        </a:defRPr>
      </a:lvl2pPr>
      <a:lvl3pPr marL="1234439" marR="0" indent="-320039" algn="l" defTabSz="914400" rtl="0" latinLnBrk="0">
        <a:lnSpc>
          <a:spcPct val="90000"/>
        </a:lnSpc>
        <a:spcBef>
          <a:spcPts val="1000"/>
        </a:spcBef>
        <a:spcAft>
          <a:spcPts val="0"/>
        </a:spcAft>
        <a:buClrTx/>
        <a:buSzPct val="100000"/>
        <a:buFontTx/>
        <a:buChar char="•"/>
        <a:tabLst/>
        <a:defRPr sz="2800" b="0" i="0" u="none" strike="noStrike" cap="none" spc="0" baseline="0">
          <a:solidFill>
            <a:srgbClr val="000000"/>
          </a:solidFill>
          <a:uFillTx/>
          <a:latin typeface="Calibri"/>
          <a:ea typeface="Calibri"/>
          <a:cs typeface="Calibri"/>
          <a:sym typeface="Calibri"/>
        </a:defRPr>
      </a:lvl3pPr>
      <a:lvl4pPr marL="1727200" marR="0" indent="-355600" algn="l" defTabSz="914400" rtl="0" latinLnBrk="0">
        <a:lnSpc>
          <a:spcPct val="90000"/>
        </a:lnSpc>
        <a:spcBef>
          <a:spcPts val="1000"/>
        </a:spcBef>
        <a:spcAft>
          <a:spcPts val="0"/>
        </a:spcAft>
        <a:buClrTx/>
        <a:buSzPct val="100000"/>
        <a:buFontTx/>
        <a:buChar char="•"/>
        <a:tabLst/>
        <a:defRPr sz="2800" b="0" i="0" u="none" strike="noStrike" cap="none" spc="0" baseline="0">
          <a:solidFill>
            <a:srgbClr val="000000"/>
          </a:solidFill>
          <a:uFillTx/>
          <a:latin typeface="Calibri"/>
          <a:ea typeface="Calibri"/>
          <a:cs typeface="Calibri"/>
          <a:sym typeface="Calibri"/>
        </a:defRPr>
      </a:lvl4pPr>
      <a:lvl5pPr marL="2184400" marR="0" indent="-355600" algn="l" defTabSz="914400" rtl="0" latinLnBrk="0">
        <a:lnSpc>
          <a:spcPct val="90000"/>
        </a:lnSpc>
        <a:spcBef>
          <a:spcPts val="1000"/>
        </a:spcBef>
        <a:spcAft>
          <a:spcPts val="0"/>
        </a:spcAft>
        <a:buClrTx/>
        <a:buSzPct val="100000"/>
        <a:buFontTx/>
        <a:buChar char="•"/>
        <a:tabLst/>
        <a:defRPr sz="2800" b="0" i="0" u="none" strike="noStrike" cap="none" spc="0" baseline="0">
          <a:solidFill>
            <a:srgbClr val="000000"/>
          </a:solidFill>
          <a:uFillTx/>
          <a:latin typeface="Calibri"/>
          <a:ea typeface="Calibri"/>
          <a:cs typeface="Calibri"/>
          <a:sym typeface="Calibri"/>
        </a:defRPr>
      </a:lvl5pPr>
      <a:lvl6pPr marL="2641600" marR="0" indent="-355600" algn="l" defTabSz="914400" rtl="0" latinLnBrk="0">
        <a:lnSpc>
          <a:spcPct val="90000"/>
        </a:lnSpc>
        <a:spcBef>
          <a:spcPts val="1000"/>
        </a:spcBef>
        <a:spcAft>
          <a:spcPts val="0"/>
        </a:spcAft>
        <a:buClrTx/>
        <a:buSzPct val="100000"/>
        <a:buFontTx/>
        <a:buChar char="•"/>
        <a:tabLst/>
        <a:defRPr sz="2800" b="0" i="0" u="none" strike="noStrike" cap="none" spc="0" baseline="0">
          <a:solidFill>
            <a:srgbClr val="000000"/>
          </a:solidFill>
          <a:uFillTx/>
          <a:latin typeface="Calibri"/>
          <a:ea typeface="Calibri"/>
          <a:cs typeface="Calibri"/>
          <a:sym typeface="Calibri"/>
        </a:defRPr>
      </a:lvl6pPr>
      <a:lvl7pPr marL="3098800" marR="0" indent="-355600" algn="l" defTabSz="914400" rtl="0" latinLnBrk="0">
        <a:lnSpc>
          <a:spcPct val="90000"/>
        </a:lnSpc>
        <a:spcBef>
          <a:spcPts val="1000"/>
        </a:spcBef>
        <a:spcAft>
          <a:spcPts val="0"/>
        </a:spcAft>
        <a:buClrTx/>
        <a:buSzPct val="100000"/>
        <a:buFontTx/>
        <a:buChar char="•"/>
        <a:tabLst/>
        <a:defRPr sz="2800" b="0" i="0" u="none" strike="noStrike" cap="none" spc="0" baseline="0">
          <a:solidFill>
            <a:srgbClr val="000000"/>
          </a:solidFill>
          <a:uFillTx/>
          <a:latin typeface="Calibri"/>
          <a:ea typeface="Calibri"/>
          <a:cs typeface="Calibri"/>
          <a:sym typeface="Calibri"/>
        </a:defRPr>
      </a:lvl7pPr>
      <a:lvl8pPr marL="3556000" marR="0" indent="-355600" algn="l" defTabSz="914400" rtl="0" latinLnBrk="0">
        <a:lnSpc>
          <a:spcPct val="90000"/>
        </a:lnSpc>
        <a:spcBef>
          <a:spcPts val="1000"/>
        </a:spcBef>
        <a:spcAft>
          <a:spcPts val="0"/>
        </a:spcAft>
        <a:buClrTx/>
        <a:buSzPct val="100000"/>
        <a:buFontTx/>
        <a:buChar char="•"/>
        <a:tabLst/>
        <a:defRPr sz="2800" b="0" i="0" u="none" strike="noStrike" cap="none" spc="0" baseline="0">
          <a:solidFill>
            <a:srgbClr val="000000"/>
          </a:solidFill>
          <a:uFillTx/>
          <a:latin typeface="Calibri"/>
          <a:ea typeface="Calibri"/>
          <a:cs typeface="Calibri"/>
          <a:sym typeface="Calibri"/>
        </a:defRPr>
      </a:lvl8pPr>
      <a:lvl9pPr marL="4013200" marR="0" indent="-355600" algn="l" defTabSz="914400" rtl="0" latinLnBrk="0">
        <a:lnSpc>
          <a:spcPct val="90000"/>
        </a:lnSpc>
        <a:spcBef>
          <a:spcPts val="1000"/>
        </a:spcBef>
        <a:spcAft>
          <a:spcPts val="0"/>
        </a:spcAft>
        <a:buClrTx/>
        <a:buSzPct val="100000"/>
        <a:buFontTx/>
        <a:buChar char="•"/>
        <a:tabLst/>
        <a:defRPr sz="2800" b="0" i="0" u="none" strike="noStrike" cap="none" spc="0" baseline="0">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rfhe.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rfhe.com/"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20" name="Campeonato del Mundo - Aachen 2026"/>
          <p:cNvSpPr txBox="1"/>
          <p:nvPr/>
        </p:nvSpPr>
        <p:spPr>
          <a:xfrm>
            <a:off x="674369" y="457200"/>
            <a:ext cx="10843261" cy="574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200" b="1">
                <a:solidFill>
                  <a:srgbClr val="202B35"/>
                </a:solidFill>
                <a:latin typeface="Bitstream Charter"/>
                <a:ea typeface="Bitstream Charter"/>
                <a:cs typeface="Bitstream Charter"/>
                <a:sym typeface="Bitstream Charter"/>
              </a:defRPr>
            </a:lvl1pPr>
          </a:lstStyle>
          <a:p>
            <a:r>
              <a:t>Campeonato del Mundo - Aachen 2026</a:t>
            </a:r>
          </a:p>
        </p:txBody>
      </p:sp>
      <p:sp>
        <p:nvSpPr>
          <p:cNvPr id="21" name="RFHE · Departamento de Comunicación · Aachen 2026"/>
          <p:cNvSpPr txBox="1"/>
          <p:nvPr/>
        </p:nvSpPr>
        <p:spPr>
          <a:xfrm>
            <a:off x="674369" y="6372225"/>
            <a:ext cx="9909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200">
                <a:solidFill>
                  <a:srgbClr val="57636D"/>
                </a:solidFill>
                <a:latin typeface="Bitstream Charter"/>
                <a:ea typeface="Bitstream Charter"/>
                <a:cs typeface="Bitstream Charter"/>
                <a:sym typeface="Bitstream Charter"/>
              </a:defRPr>
            </a:lvl1pPr>
          </a:lstStyle>
          <a:p>
            <a:r>
              <a:t>RFHE · Departamento de Comunicación · Aachen 2026</a:t>
            </a:r>
          </a:p>
        </p:txBody>
      </p:sp>
      <p:sp>
        <p:nvSpPr>
          <p:cNvPr id="22" name="1"/>
          <p:cNvSpPr txBox="1"/>
          <p:nvPr/>
        </p:nvSpPr>
        <p:spPr>
          <a:xfrm>
            <a:off x="11189969" y="6372225"/>
            <a:ext cx="384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solidFill>
                  <a:srgbClr val="57636D"/>
                </a:solidFill>
                <a:latin typeface="Bitstream Charter"/>
                <a:ea typeface="Bitstream Charter"/>
                <a:cs typeface="Bitstream Charter"/>
                <a:sym typeface="Bitstream Charter"/>
              </a:defRPr>
            </a:lvl1pPr>
          </a:lstStyle>
          <a:p>
            <a:r>
              <a:t>1</a:t>
            </a:r>
          </a:p>
        </p:txBody>
      </p:sp>
      <p:sp>
        <p:nvSpPr>
          <p:cNvPr id="23" name="La comunicación del mundial en cifras"/>
          <p:cNvSpPr txBox="1"/>
          <p:nvPr/>
        </p:nvSpPr>
        <p:spPr>
          <a:xfrm>
            <a:off x="693419" y="2095500"/>
            <a:ext cx="10671811" cy="1477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4500" b="1">
                <a:solidFill>
                  <a:srgbClr val="A71930"/>
                </a:solidFill>
                <a:latin typeface="Bitstream Charter"/>
                <a:ea typeface="Bitstream Charter"/>
                <a:cs typeface="Bitstream Charter"/>
                <a:sym typeface="Bitstream Charter"/>
              </a:defRPr>
            </a:lvl1pPr>
          </a:lstStyle>
          <a:p>
            <a:r>
              <a:rPr dirty="0"/>
              <a:t>La </a:t>
            </a:r>
            <a:r>
              <a:rPr dirty="0" err="1"/>
              <a:t>comunicación</a:t>
            </a:r>
            <a:r>
              <a:rPr dirty="0"/>
              <a:t> del </a:t>
            </a:r>
            <a:r>
              <a:rPr lang="es-ES" dirty="0"/>
              <a:t>Campeonato del Mundo Aachen 2026 </a:t>
            </a:r>
            <a:r>
              <a:rPr dirty="0" err="1"/>
              <a:t>en</a:t>
            </a:r>
            <a:r>
              <a:rPr dirty="0"/>
              <a:t> </a:t>
            </a:r>
            <a:r>
              <a:rPr dirty="0" err="1"/>
              <a:t>cifras</a:t>
            </a:r>
            <a:endParaRPr dirty="0"/>
          </a:p>
        </p:txBody>
      </p:sp>
      <p:sp>
        <p:nvSpPr>
          <p:cNvPr id="24" name="Junta Directiva de la RFHE"/>
          <p:cNvSpPr txBox="1"/>
          <p:nvPr/>
        </p:nvSpPr>
        <p:spPr>
          <a:xfrm>
            <a:off x="712469" y="4010025"/>
            <a:ext cx="10386061" cy="492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600">
                <a:solidFill>
                  <a:srgbClr val="202B35"/>
                </a:solidFill>
                <a:latin typeface="Bitstream Charter"/>
                <a:ea typeface="Bitstream Charter"/>
                <a:cs typeface="Bitstream Charter"/>
                <a:sym typeface="Bitstream Charter"/>
              </a:defRPr>
            </a:lvl1pPr>
          </a:lstStyle>
          <a:p>
            <a:r>
              <a:rPr lang="es-ES" dirty="0"/>
              <a:t>Informe para la </a:t>
            </a:r>
            <a:r>
              <a:rPr dirty="0"/>
              <a:t>Junta </a:t>
            </a:r>
            <a:r>
              <a:rPr dirty="0" err="1"/>
              <a:t>Directiva</a:t>
            </a:r>
            <a:r>
              <a:rPr dirty="0"/>
              <a:t> de la RFHE</a:t>
            </a:r>
          </a:p>
        </p:txBody>
      </p:sp>
      <p:sp>
        <p:nvSpPr>
          <p:cNvPr id="25" name="Prensa, Web RFHE y Redes (Instagram &amp; Facebook)"/>
          <p:cNvSpPr txBox="1"/>
          <p:nvPr/>
        </p:nvSpPr>
        <p:spPr>
          <a:xfrm>
            <a:off x="712469" y="4991100"/>
            <a:ext cx="10386061" cy="408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100">
                <a:solidFill>
                  <a:srgbClr val="57636D"/>
                </a:solidFill>
                <a:latin typeface="Bitstream Charter"/>
                <a:ea typeface="Bitstream Charter"/>
                <a:cs typeface="Bitstream Charter"/>
                <a:sym typeface="Bitstream Charter"/>
              </a:defRPr>
            </a:lvl1pPr>
          </a:lstStyle>
          <a:p>
            <a:r>
              <a:t>Prensa, Web RFHE y Redes (Instagram &amp; Facebook)</a:t>
            </a:r>
          </a:p>
        </p:txBody>
      </p:sp>
      <p:sp>
        <p:nvSpPr>
          <p:cNvPr id="26" name="Madrid, a 15 de Septiembre de 2026"/>
          <p:cNvSpPr txBox="1"/>
          <p:nvPr/>
        </p:nvSpPr>
        <p:spPr>
          <a:xfrm>
            <a:off x="712469" y="5534025"/>
            <a:ext cx="10386061" cy="3539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700">
                <a:solidFill>
                  <a:srgbClr val="57636D"/>
                </a:solidFill>
                <a:latin typeface="Bitstream Charter"/>
                <a:ea typeface="Bitstream Charter"/>
                <a:cs typeface="Bitstream Charter"/>
                <a:sym typeface="Bitstream Charter"/>
              </a:defRPr>
            </a:lvl1pPr>
          </a:lstStyle>
          <a:p>
            <a:r>
              <a:rPr dirty="0"/>
              <a:t>Madrid, </a:t>
            </a:r>
            <a:r>
              <a:rPr dirty="0" err="1"/>
              <a:t>Septiembre</a:t>
            </a:r>
            <a:r>
              <a:rPr dirty="0"/>
              <a:t> de 2026</a:t>
            </a:r>
          </a:p>
        </p:txBody>
      </p:sp>
      <p:pic>
        <p:nvPicPr>
          <p:cNvPr id="2" name="Imagen 1" descr="Logotipo&#10;&#10;Descripción generada automáticamente con confianza media">
            <a:extLst>
              <a:ext uri="{FF2B5EF4-FFF2-40B4-BE49-F238E27FC236}">
                <a16:creationId xmlns:a16="http://schemas.microsoft.com/office/drawing/2014/main" id="{05787AF8-857D-8A23-3065-AFB81B1186CB}"/>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9800134" y="617724"/>
            <a:ext cx="1069796" cy="1477776"/>
          </a:xfrm>
          <a:prstGeom prst="rect">
            <a:avLst/>
          </a:prstGeom>
          <a:noFill/>
          <a:ln>
            <a:noFill/>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41" name="Mundial de Aachen · Balance de comunicación"/>
          <p:cNvSpPr txBox="1"/>
          <p:nvPr/>
        </p:nvSpPr>
        <p:spPr>
          <a:xfrm>
            <a:off x="674369" y="457200"/>
            <a:ext cx="10843261" cy="584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200" b="1">
                <a:solidFill>
                  <a:srgbClr val="202B35"/>
                </a:solidFill>
                <a:latin typeface="Bitstream Charter"/>
                <a:ea typeface="Bitstream Charter"/>
                <a:cs typeface="Bitstream Charter"/>
                <a:sym typeface="Bitstream Charter"/>
              </a:defRPr>
            </a:lvl1pPr>
          </a:lstStyle>
          <a:p>
            <a:r>
              <a:rPr lang="es-ES" dirty="0"/>
              <a:t>Campeonato del Mundo </a:t>
            </a:r>
            <a:r>
              <a:rPr dirty="0"/>
              <a:t>Aachen</a:t>
            </a:r>
            <a:r>
              <a:rPr lang="es-ES" dirty="0"/>
              <a:t> 26</a:t>
            </a:r>
            <a:r>
              <a:rPr dirty="0"/>
              <a:t> · Balance de </a:t>
            </a:r>
            <a:r>
              <a:rPr dirty="0" err="1"/>
              <a:t>comunicación</a:t>
            </a:r>
            <a:endParaRPr dirty="0"/>
          </a:p>
        </p:txBody>
      </p:sp>
      <p:sp>
        <p:nvSpPr>
          <p:cNvPr id="142" name="RFHE · Comunicación · Aachen 2026"/>
          <p:cNvSpPr txBox="1"/>
          <p:nvPr/>
        </p:nvSpPr>
        <p:spPr>
          <a:xfrm>
            <a:off x="674369" y="6372225"/>
            <a:ext cx="9909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solidFill>
                  <a:srgbClr val="57636D"/>
                </a:solidFill>
                <a:latin typeface="Bitstream Charter"/>
                <a:ea typeface="Bitstream Charter"/>
                <a:cs typeface="Bitstream Charter"/>
                <a:sym typeface="Bitstream Charter"/>
              </a:defRPr>
            </a:lvl1pPr>
          </a:lstStyle>
          <a:p>
            <a:r>
              <a:t>RFHE · Comunicación · Aachen 2026</a:t>
            </a:r>
          </a:p>
        </p:txBody>
      </p:sp>
      <p:sp>
        <p:nvSpPr>
          <p:cNvPr id="143" name="10"/>
          <p:cNvSpPr txBox="1"/>
          <p:nvPr/>
        </p:nvSpPr>
        <p:spPr>
          <a:xfrm>
            <a:off x="11189969" y="6372225"/>
            <a:ext cx="384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solidFill>
                  <a:srgbClr val="57636D"/>
                </a:solidFill>
                <a:latin typeface="Bitstream Charter"/>
                <a:ea typeface="Bitstream Charter"/>
                <a:cs typeface="Bitstream Charter"/>
                <a:sym typeface="Bitstream Charter"/>
              </a:defRPr>
            </a:lvl1pPr>
          </a:lstStyle>
          <a:p>
            <a:r>
              <a:t>10</a:t>
            </a:r>
          </a:p>
        </p:txBody>
      </p:sp>
      <p:sp>
        <p:nvSpPr>
          <p:cNvPr id="144" name="•"/>
          <p:cNvSpPr txBox="1"/>
          <p:nvPr/>
        </p:nvSpPr>
        <p:spPr>
          <a:xfrm>
            <a:off x="712469" y="1428750"/>
            <a:ext cx="19431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b="1">
                <a:solidFill>
                  <a:srgbClr val="A71930"/>
                </a:solidFill>
                <a:latin typeface="Bitstream Charter"/>
                <a:ea typeface="Bitstream Charter"/>
                <a:cs typeface="Bitstream Charter"/>
                <a:sym typeface="Bitstream Charter"/>
              </a:defRPr>
            </a:lvl1pPr>
          </a:lstStyle>
          <a:p>
            <a:r>
              <a:t>•</a:t>
            </a:r>
          </a:p>
        </p:txBody>
      </p:sp>
      <p:sp>
        <p:nvSpPr>
          <p:cNvPr id="145" name="96 publicaciones en 15 medios españoles."/>
          <p:cNvSpPr txBox="1"/>
          <p:nvPr/>
        </p:nvSpPr>
        <p:spPr>
          <a:xfrm>
            <a:off x="1083944" y="1428750"/>
            <a:ext cx="10243186" cy="3835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900">
                <a:solidFill>
                  <a:srgbClr val="202B35"/>
                </a:solidFill>
                <a:latin typeface="Bitstream Charter"/>
                <a:ea typeface="Bitstream Charter"/>
                <a:cs typeface="Bitstream Charter"/>
                <a:sym typeface="Bitstream Charter"/>
              </a:defRPr>
            </a:lvl1pPr>
          </a:lstStyle>
          <a:p>
            <a:r>
              <a:rPr dirty="0"/>
              <a:t>96 </a:t>
            </a:r>
            <a:r>
              <a:rPr dirty="0" err="1"/>
              <a:t>publicaciones</a:t>
            </a:r>
            <a:r>
              <a:rPr dirty="0"/>
              <a:t> </a:t>
            </a:r>
            <a:r>
              <a:rPr dirty="0" err="1"/>
              <a:t>en</a:t>
            </a:r>
            <a:r>
              <a:rPr dirty="0"/>
              <a:t> 15 </a:t>
            </a:r>
            <a:r>
              <a:rPr dirty="0" err="1"/>
              <a:t>medios</a:t>
            </a:r>
            <a:r>
              <a:rPr dirty="0"/>
              <a:t>.</a:t>
            </a:r>
          </a:p>
        </p:txBody>
      </p:sp>
      <p:sp>
        <p:nvSpPr>
          <p:cNvPr id="146" name="•"/>
          <p:cNvSpPr txBox="1"/>
          <p:nvPr/>
        </p:nvSpPr>
        <p:spPr>
          <a:xfrm>
            <a:off x="712469" y="2152650"/>
            <a:ext cx="19431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b="1">
                <a:solidFill>
                  <a:srgbClr val="A71930"/>
                </a:solidFill>
                <a:latin typeface="Bitstream Charter"/>
                <a:ea typeface="Bitstream Charter"/>
                <a:cs typeface="Bitstream Charter"/>
                <a:sym typeface="Bitstream Charter"/>
              </a:defRPr>
            </a:lvl1pPr>
          </a:lstStyle>
          <a:p>
            <a:r>
              <a:t>•</a:t>
            </a:r>
          </a:p>
        </p:txBody>
      </p:sp>
      <p:sp>
        <p:nvSpPr>
          <p:cNvPr id="147" name="55 piezas en medios ecuestres y 41 en generalistas y deportivos."/>
          <p:cNvSpPr txBox="1"/>
          <p:nvPr/>
        </p:nvSpPr>
        <p:spPr>
          <a:xfrm>
            <a:off x="1083944" y="2152650"/>
            <a:ext cx="10243186" cy="3835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900">
                <a:solidFill>
                  <a:srgbClr val="202B35"/>
                </a:solidFill>
                <a:latin typeface="Bitstream Charter"/>
                <a:ea typeface="Bitstream Charter"/>
                <a:cs typeface="Bitstream Charter"/>
                <a:sym typeface="Bitstream Charter"/>
              </a:defRPr>
            </a:lvl1pPr>
          </a:lstStyle>
          <a:p>
            <a:r>
              <a:rPr dirty="0"/>
              <a:t>55 </a:t>
            </a:r>
            <a:r>
              <a:rPr dirty="0" err="1"/>
              <a:t>piezas</a:t>
            </a:r>
            <a:r>
              <a:rPr dirty="0"/>
              <a:t> </a:t>
            </a:r>
            <a:r>
              <a:rPr dirty="0" err="1"/>
              <a:t>en</a:t>
            </a:r>
            <a:r>
              <a:rPr dirty="0"/>
              <a:t> </a:t>
            </a:r>
            <a:r>
              <a:rPr dirty="0" err="1"/>
              <a:t>medios</a:t>
            </a:r>
            <a:r>
              <a:rPr dirty="0"/>
              <a:t> ecuestres y 41 </a:t>
            </a:r>
            <a:r>
              <a:rPr dirty="0" err="1"/>
              <a:t>en</a:t>
            </a:r>
            <a:r>
              <a:rPr dirty="0"/>
              <a:t> </a:t>
            </a:r>
            <a:r>
              <a:rPr dirty="0" err="1"/>
              <a:t>generalistas</a:t>
            </a:r>
            <a:r>
              <a:rPr dirty="0"/>
              <a:t> y </a:t>
            </a:r>
            <a:r>
              <a:rPr dirty="0" err="1"/>
              <a:t>deportivos</a:t>
            </a:r>
            <a:r>
              <a:rPr dirty="0"/>
              <a:t>.</a:t>
            </a:r>
          </a:p>
        </p:txBody>
      </p:sp>
      <p:sp>
        <p:nvSpPr>
          <p:cNvPr id="148" name="•"/>
          <p:cNvSpPr txBox="1"/>
          <p:nvPr/>
        </p:nvSpPr>
        <p:spPr>
          <a:xfrm>
            <a:off x="712469" y="2876550"/>
            <a:ext cx="19431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b="1">
                <a:solidFill>
                  <a:srgbClr val="A71930"/>
                </a:solidFill>
                <a:latin typeface="Bitstream Charter"/>
                <a:ea typeface="Bitstream Charter"/>
                <a:cs typeface="Bitstream Charter"/>
                <a:sym typeface="Bitstream Charter"/>
              </a:defRPr>
            </a:lvl1pPr>
          </a:lstStyle>
          <a:p>
            <a:r>
              <a:t>•</a:t>
            </a:r>
          </a:p>
        </p:txBody>
      </p:sp>
      <p:sp>
        <p:nvSpPr>
          <p:cNvPr id="149" name="24 noticias propias en rfhe.com: 120 piezas entre prensa y web federativa."/>
          <p:cNvSpPr txBox="1"/>
          <p:nvPr/>
        </p:nvSpPr>
        <p:spPr>
          <a:xfrm>
            <a:off x="1083944" y="2876550"/>
            <a:ext cx="10243186" cy="3835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900">
                <a:solidFill>
                  <a:srgbClr val="202B35"/>
                </a:solidFill>
                <a:latin typeface="Bitstream Charter"/>
                <a:ea typeface="Bitstream Charter"/>
                <a:cs typeface="Bitstream Charter"/>
                <a:sym typeface="Bitstream Charter"/>
              </a:defRPr>
            </a:lvl1pPr>
          </a:lstStyle>
          <a:p>
            <a:r>
              <a:rPr dirty="0"/>
              <a:t>24 </a:t>
            </a:r>
            <a:r>
              <a:rPr dirty="0" err="1"/>
              <a:t>noticias</a:t>
            </a:r>
            <a:r>
              <a:rPr dirty="0"/>
              <a:t> </a:t>
            </a:r>
            <a:r>
              <a:rPr dirty="0" err="1"/>
              <a:t>propias</a:t>
            </a:r>
            <a:r>
              <a:rPr dirty="0"/>
              <a:t> </a:t>
            </a:r>
            <a:r>
              <a:rPr dirty="0" err="1"/>
              <a:t>en</a:t>
            </a:r>
            <a:r>
              <a:rPr dirty="0"/>
              <a:t> </a:t>
            </a:r>
            <a:r>
              <a:rPr lang="es-ES" dirty="0">
                <a:hlinkClick r:id="rId3"/>
              </a:rPr>
              <a:t>www.</a:t>
            </a:r>
            <a:r>
              <a:rPr dirty="0">
                <a:hlinkClick r:id="rId3"/>
              </a:rPr>
              <a:t>rfhe.com</a:t>
            </a:r>
            <a:r>
              <a:rPr lang="es-ES" dirty="0"/>
              <a:t> </a:t>
            </a:r>
            <a:r>
              <a:rPr dirty="0"/>
              <a:t>: 120 </a:t>
            </a:r>
            <a:r>
              <a:rPr dirty="0" err="1"/>
              <a:t>piezas</a:t>
            </a:r>
            <a:r>
              <a:rPr dirty="0"/>
              <a:t> entre prensa y web </a:t>
            </a:r>
            <a:r>
              <a:rPr dirty="0" err="1"/>
              <a:t>federativa</a:t>
            </a:r>
            <a:r>
              <a:rPr dirty="0"/>
              <a:t>.</a:t>
            </a:r>
          </a:p>
        </p:txBody>
      </p:sp>
      <p:sp>
        <p:nvSpPr>
          <p:cNvPr id="150" name="•"/>
          <p:cNvSpPr txBox="1"/>
          <p:nvPr/>
        </p:nvSpPr>
        <p:spPr>
          <a:xfrm>
            <a:off x="712469" y="3600450"/>
            <a:ext cx="19431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b="1">
                <a:solidFill>
                  <a:srgbClr val="A71930"/>
                </a:solidFill>
                <a:latin typeface="Bitstream Charter"/>
                <a:ea typeface="Bitstream Charter"/>
                <a:cs typeface="Bitstream Charter"/>
                <a:sym typeface="Bitstream Charter"/>
              </a:defRPr>
            </a:lvl1pPr>
          </a:lstStyle>
          <a:p>
            <a:r>
              <a:t>•</a:t>
            </a:r>
          </a:p>
        </p:txBody>
      </p:sp>
      <p:sp>
        <p:nvSpPr>
          <p:cNvPr id="151" name="Durante el Mundial, Instagram superó los 3,9 millones de visualizaciones en 30 días, máximo histórico de la cuenta."/>
          <p:cNvSpPr txBox="1"/>
          <p:nvPr/>
        </p:nvSpPr>
        <p:spPr>
          <a:xfrm>
            <a:off x="1083944" y="3600450"/>
            <a:ext cx="10243186" cy="675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900">
                <a:solidFill>
                  <a:srgbClr val="202B35"/>
                </a:solidFill>
                <a:latin typeface="Bitstream Charter"/>
                <a:ea typeface="Bitstream Charter"/>
                <a:cs typeface="Bitstream Charter"/>
                <a:sym typeface="Bitstream Charter"/>
              </a:defRPr>
            </a:lvl1pPr>
          </a:lstStyle>
          <a:p>
            <a:r>
              <a:rPr dirty="0"/>
              <a:t>Durante el </a:t>
            </a:r>
            <a:r>
              <a:rPr lang="es-ES" dirty="0"/>
              <a:t>Campeonato del Mundo</a:t>
            </a:r>
            <a:r>
              <a:rPr dirty="0"/>
              <a:t>, Instagram </a:t>
            </a:r>
            <a:r>
              <a:rPr dirty="0" err="1"/>
              <a:t>superó</a:t>
            </a:r>
            <a:r>
              <a:rPr dirty="0"/>
              <a:t> los 3,9 </a:t>
            </a:r>
            <a:r>
              <a:rPr dirty="0" err="1"/>
              <a:t>millones</a:t>
            </a:r>
            <a:r>
              <a:rPr dirty="0"/>
              <a:t> de </a:t>
            </a:r>
            <a:r>
              <a:rPr dirty="0" err="1"/>
              <a:t>visualizaciones</a:t>
            </a:r>
            <a:r>
              <a:rPr dirty="0"/>
              <a:t> </a:t>
            </a:r>
            <a:r>
              <a:rPr dirty="0" err="1"/>
              <a:t>en</a:t>
            </a:r>
            <a:r>
              <a:rPr dirty="0"/>
              <a:t> 30 días, </a:t>
            </a:r>
            <a:r>
              <a:rPr dirty="0" err="1"/>
              <a:t>máximo</a:t>
            </a:r>
            <a:r>
              <a:rPr dirty="0"/>
              <a:t> histórico de la </a:t>
            </a:r>
            <a:r>
              <a:rPr dirty="0" err="1"/>
              <a:t>cuenta</a:t>
            </a:r>
            <a:r>
              <a:rPr dirty="0"/>
              <a:t>.</a:t>
            </a:r>
          </a:p>
        </p:txBody>
      </p:sp>
      <p:sp>
        <p:nvSpPr>
          <p:cNvPr id="152" name="•"/>
          <p:cNvSpPr txBox="1"/>
          <p:nvPr/>
        </p:nvSpPr>
        <p:spPr>
          <a:xfrm>
            <a:off x="712469" y="4324350"/>
            <a:ext cx="19431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b="1">
                <a:solidFill>
                  <a:srgbClr val="A71930"/>
                </a:solidFill>
                <a:latin typeface="Bitstream Charter"/>
                <a:ea typeface="Bitstream Charter"/>
                <a:cs typeface="Bitstream Charter"/>
                <a:sym typeface="Bitstream Charter"/>
              </a:defRPr>
            </a:lvl1pPr>
          </a:lstStyle>
          <a:p>
            <a:r>
              <a:t>•</a:t>
            </a:r>
          </a:p>
        </p:txBody>
      </p:sp>
      <p:sp>
        <p:nvSpPr>
          <p:cNvPr id="153" name="Las siete publicaciones destacadas y los tres reels seleccionados suman 536.798 visualizaciones y 11.465 interacciones. Más de medio millón de impactos entre los 10 posts más vistos."/>
          <p:cNvSpPr txBox="1"/>
          <p:nvPr/>
        </p:nvSpPr>
        <p:spPr>
          <a:xfrm>
            <a:off x="1083944" y="4324350"/>
            <a:ext cx="10243186" cy="967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900">
                <a:solidFill>
                  <a:srgbClr val="202B35"/>
                </a:solidFill>
                <a:latin typeface="Bitstream Charter"/>
                <a:ea typeface="Bitstream Charter"/>
                <a:cs typeface="Bitstream Charter"/>
                <a:sym typeface="Bitstream Charter"/>
              </a:defRPr>
            </a:lvl1pPr>
          </a:lstStyle>
          <a:p>
            <a:r>
              <a:rPr dirty="0"/>
              <a:t>Las </a:t>
            </a:r>
            <a:r>
              <a:rPr dirty="0" err="1"/>
              <a:t>siete</a:t>
            </a:r>
            <a:r>
              <a:rPr dirty="0"/>
              <a:t> </a:t>
            </a:r>
            <a:r>
              <a:rPr dirty="0" err="1"/>
              <a:t>publicaciones</a:t>
            </a:r>
            <a:r>
              <a:rPr dirty="0"/>
              <a:t> </a:t>
            </a:r>
            <a:r>
              <a:rPr dirty="0" err="1"/>
              <a:t>destacadas</a:t>
            </a:r>
            <a:r>
              <a:rPr dirty="0"/>
              <a:t> y los </a:t>
            </a:r>
            <a:r>
              <a:rPr dirty="0" err="1"/>
              <a:t>tres</a:t>
            </a:r>
            <a:r>
              <a:rPr dirty="0"/>
              <a:t> reels </a:t>
            </a:r>
            <a:r>
              <a:rPr dirty="0" err="1"/>
              <a:t>seleccionados</a:t>
            </a:r>
            <a:r>
              <a:rPr dirty="0"/>
              <a:t> suman 536.798 </a:t>
            </a:r>
            <a:r>
              <a:rPr dirty="0" err="1"/>
              <a:t>visualizaciones</a:t>
            </a:r>
            <a:r>
              <a:rPr dirty="0"/>
              <a:t> y 11.465 </a:t>
            </a:r>
            <a:r>
              <a:rPr dirty="0" err="1"/>
              <a:t>interacciones</a:t>
            </a:r>
            <a:r>
              <a:rPr dirty="0"/>
              <a:t>. </a:t>
            </a:r>
            <a:endParaRPr lang="es-ES" dirty="0"/>
          </a:p>
          <a:p>
            <a:r>
              <a:rPr dirty="0"/>
              <a:t>Más de medio </a:t>
            </a:r>
            <a:r>
              <a:rPr dirty="0" err="1"/>
              <a:t>millón</a:t>
            </a:r>
            <a:r>
              <a:rPr dirty="0"/>
              <a:t> de </a:t>
            </a:r>
            <a:r>
              <a:rPr dirty="0" err="1"/>
              <a:t>impactos</a:t>
            </a:r>
            <a:r>
              <a:rPr dirty="0"/>
              <a:t> entre los 10 posts </a:t>
            </a:r>
            <a:r>
              <a:rPr dirty="0" err="1"/>
              <a:t>más</a:t>
            </a:r>
            <a:r>
              <a:rPr dirty="0"/>
              <a:t> vistos.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30" name="Balance de publicaciones"/>
          <p:cNvSpPr txBox="1"/>
          <p:nvPr/>
        </p:nvSpPr>
        <p:spPr>
          <a:xfrm>
            <a:off x="674369" y="457200"/>
            <a:ext cx="10843261" cy="574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200" b="1">
                <a:solidFill>
                  <a:srgbClr val="202B35"/>
                </a:solidFill>
                <a:latin typeface="Bitstream Charter"/>
                <a:ea typeface="Bitstream Charter"/>
                <a:cs typeface="Bitstream Charter"/>
                <a:sym typeface="Bitstream Charter"/>
              </a:defRPr>
            </a:lvl1pPr>
          </a:lstStyle>
          <a:p>
            <a:r>
              <a:t>Balance de publicaciones</a:t>
            </a:r>
          </a:p>
        </p:txBody>
      </p:sp>
      <p:sp>
        <p:nvSpPr>
          <p:cNvPr id="31" name="RFHE · Departamento de Comunicación · Aachen 2026"/>
          <p:cNvSpPr txBox="1"/>
          <p:nvPr/>
        </p:nvSpPr>
        <p:spPr>
          <a:xfrm>
            <a:off x="674369" y="6372225"/>
            <a:ext cx="9909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200">
                <a:solidFill>
                  <a:srgbClr val="57636D"/>
                </a:solidFill>
                <a:latin typeface="Bitstream Charter"/>
                <a:ea typeface="Bitstream Charter"/>
                <a:cs typeface="Bitstream Charter"/>
                <a:sym typeface="Bitstream Charter"/>
              </a:defRPr>
            </a:lvl1pPr>
          </a:lstStyle>
          <a:p>
            <a:r>
              <a:t>RFHE · Departamento de Comunicación · Aachen 2026</a:t>
            </a:r>
          </a:p>
        </p:txBody>
      </p:sp>
      <p:sp>
        <p:nvSpPr>
          <p:cNvPr id="32" name="2"/>
          <p:cNvSpPr txBox="1"/>
          <p:nvPr/>
        </p:nvSpPr>
        <p:spPr>
          <a:xfrm>
            <a:off x="11189969" y="6372225"/>
            <a:ext cx="384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solidFill>
                  <a:srgbClr val="57636D"/>
                </a:solidFill>
                <a:latin typeface="Bitstream Charter"/>
                <a:ea typeface="Bitstream Charter"/>
                <a:cs typeface="Bitstream Charter"/>
                <a:sym typeface="Bitstream Charter"/>
              </a:defRPr>
            </a:lvl1pPr>
          </a:lstStyle>
          <a:p>
            <a:r>
              <a:t>2</a:t>
            </a:r>
          </a:p>
        </p:txBody>
      </p:sp>
      <p:sp>
        <p:nvSpPr>
          <p:cNvPr id="33" name="96"/>
          <p:cNvSpPr txBox="1"/>
          <p:nvPr/>
        </p:nvSpPr>
        <p:spPr>
          <a:xfrm>
            <a:off x="712469" y="1828800"/>
            <a:ext cx="3289936" cy="1132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6800" b="1">
                <a:solidFill>
                  <a:srgbClr val="A71930"/>
                </a:solidFill>
                <a:latin typeface="Bitstream Charter"/>
                <a:ea typeface="Bitstream Charter"/>
                <a:cs typeface="Bitstream Charter"/>
                <a:sym typeface="Bitstream Charter"/>
              </a:defRPr>
            </a:lvl1pPr>
          </a:lstStyle>
          <a:p>
            <a:r>
              <a:t>96</a:t>
            </a:r>
          </a:p>
        </p:txBody>
      </p:sp>
      <p:sp>
        <p:nvSpPr>
          <p:cNvPr id="34" name="publicaciones en medios externos"/>
          <p:cNvSpPr txBox="1"/>
          <p:nvPr/>
        </p:nvSpPr>
        <p:spPr>
          <a:xfrm>
            <a:off x="712469" y="3019425"/>
            <a:ext cx="3289936" cy="726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100">
                <a:solidFill>
                  <a:srgbClr val="202B35"/>
                </a:solidFill>
                <a:latin typeface="Bitstream Charter"/>
                <a:ea typeface="Bitstream Charter"/>
                <a:cs typeface="Bitstream Charter"/>
                <a:sym typeface="Bitstream Charter"/>
              </a:defRPr>
            </a:lvl1pPr>
          </a:lstStyle>
          <a:p>
            <a:r>
              <a:t>publicaciones en medios externos</a:t>
            </a:r>
          </a:p>
        </p:txBody>
      </p:sp>
      <p:sp>
        <p:nvSpPr>
          <p:cNvPr id="35" name="15"/>
          <p:cNvSpPr txBox="1"/>
          <p:nvPr/>
        </p:nvSpPr>
        <p:spPr>
          <a:xfrm>
            <a:off x="4712970" y="1828800"/>
            <a:ext cx="3289935" cy="1132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6800" b="1">
                <a:solidFill>
                  <a:srgbClr val="A71930"/>
                </a:solidFill>
                <a:latin typeface="Bitstream Charter"/>
                <a:ea typeface="Bitstream Charter"/>
                <a:cs typeface="Bitstream Charter"/>
                <a:sym typeface="Bitstream Charter"/>
              </a:defRPr>
            </a:lvl1pPr>
          </a:lstStyle>
          <a:p>
            <a:r>
              <a:t>15</a:t>
            </a:r>
          </a:p>
        </p:txBody>
      </p:sp>
      <p:sp>
        <p:nvSpPr>
          <p:cNvPr id="36" name="medios de comunicación"/>
          <p:cNvSpPr txBox="1"/>
          <p:nvPr/>
        </p:nvSpPr>
        <p:spPr>
          <a:xfrm>
            <a:off x="4712970" y="3019425"/>
            <a:ext cx="3289935" cy="408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100">
                <a:solidFill>
                  <a:srgbClr val="202B35"/>
                </a:solidFill>
                <a:latin typeface="Bitstream Charter"/>
                <a:ea typeface="Bitstream Charter"/>
                <a:cs typeface="Bitstream Charter"/>
                <a:sym typeface="Bitstream Charter"/>
              </a:defRPr>
            </a:lvl1pPr>
          </a:lstStyle>
          <a:p>
            <a:r>
              <a:t>medios de comunicación</a:t>
            </a:r>
          </a:p>
        </p:txBody>
      </p:sp>
      <p:sp>
        <p:nvSpPr>
          <p:cNvPr id="37" name="24"/>
          <p:cNvSpPr txBox="1"/>
          <p:nvPr/>
        </p:nvSpPr>
        <p:spPr>
          <a:xfrm>
            <a:off x="8713469" y="1828800"/>
            <a:ext cx="2861311" cy="1132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6800" b="1">
                <a:solidFill>
                  <a:srgbClr val="A71930"/>
                </a:solidFill>
                <a:latin typeface="Bitstream Charter"/>
                <a:ea typeface="Bitstream Charter"/>
                <a:cs typeface="Bitstream Charter"/>
                <a:sym typeface="Bitstream Charter"/>
              </a:defRPr>
            </a:lvl1pPr>
          </a:lstStyle>
          <a:p>
            <a:r>
              <a:t>24</a:t>
            </a:r>
          </a:p>
        </p:txBody>
      </p:sp>
      <p:sp>
        <p:nvSpPr>
          <p:cNvPr id="38" name="noticias propias en rfhe.com"/>
          <p:cNvSpPr txBox="1"/>
          <p:nvPr/>
        </p:nvSpPr>
        <p:spPr>
          <a:xfrm>
            <a:off x="8713469" y="3019425"/>
            <a:ext cx="2861311" cy="726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100">
                <a:solidFill>
                  <a:srgbClr val="202B35"/>
                </a:solidFill>
                <a:latin typeface="Bitstream Charter"/>
                <a:ea typeface="Bitstream Charter"/>
                <a:cs typeface="Bitstream Charter"/>
                <a:sym typeface="Bitstream Charter"/>
              </a:defRPr>
            </a:lvl1pPr>
          </a:lstStyle>
          <a:p>
            <a:r>
              <a:t>noticias propias en rfhe.com</a:t>
            </a:r>
          </a:p>
        </p:txBody>
      </p:sp>
      <p:sp>
        <p:nvSpPr>
          <p:cNvPr id="39" name="120 piezas entre prensa y web propia"/>
          <p:cNvSpPr txBox="1"/>
          <p:nvPr/>
        </p:nvSpPr>
        <p:spPr>
          <a:xfrm>
            <a:off x="712469" y="4733925"/>
            <a:ext cx="10671811" cy="497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700" b="1">
                <a:solidFill>
                  <a:srgbClr val="A71930"/>
                </a:solidFill>
                <a:latin typeface="Bitstream Charter"/>
                <a:ea typeface="Bitstream Charter"/>
                <a:cs typeface="Bitstream Charter"/>
                <a:sym typeface="Bitstream Charter"/>
              </a:defRPr>
            </a:lvl1pPr>
          </a:lstStyle>
          <a:p>
            <a:r>
              <a:t>120 piezas entre prensa y web propia</a:t>
            </a:r>
          </a:p>
        </p:txBody>
      </p:sp>
      <p:sp>
        <p:nvSpPr>
          <p:cNvPr id="40" name="Recuento de contenidos. No representa audiencia ni personas alcanzadas."/>
          <p:cNvSpPr txBox="1"/>
          <p:nvPr/>
        </p:nvSpPr>
        <p:spPr>
          <a:xfrm>
            <a:off x="712469" y="5753100"/>
            <a:ext cx="10386061" cy="332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600">
                <a:solidFill>
                  <a:srgbClr val="57636D"/>
                </a:solidFill>
                <a:latin typeface="Bitstream Charter"/>
                <a:ea typeface="Bitstream Charter"/>
                <a:cs typeface="Bitstream Charter"/>
                <a:sym typeface="Bitstream Charter"/>
              </a:defRPr>
            </a:lvl1pPr>
          </a:lstStyle>
          <a:p>
            <a:r>
              <a:t>Recuento de contenidos. No representa audiencia ni personas alcanzadas.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44" name="Distribución de la cobertura por tipo de medio"/>
          <p:cNvSpPr txBox="1"/>
          <p:nvPr/>
        </p:nvSpPr>
        <p:spPr>
          <a:xfrm>
            <a:off x="674369" y="457200"/>
            <a:ext cx="10843261" cy="574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200" b="1">
                <a:solidFill>
                  <a:srgbClr val="202B35"/>
                </a:solidFill>
                <a:latin typeface="Bitstream Charter"/>
                <a:ea typeface="Bitstream Charter"/>
                <a:cs typeface="Bitstream Charter"/>
                <a:sym typeface="Bitstream Charter"/>
              </a:defRPr>
            </a:lvl1pPr>
          </a:lstStyle>
          <a:p>
            <a:r>
              <a:t>Distribución de la cobertura por tipo de medio</a:t>
            </a:r>
          </a:p>
        </p:txBody>
      </p:sp>
      <p:sp>
        <p:nvSpPr>
          <p:cNvPr id="45" name="RFHE · Departamento de Comunicación · Aachen 2026"/>
          <p:cNvSpPr txBox="1"/>
          <p:nvPr/>
        </p:nvSpPr>
        <p:spPr>
          <a:xfrm>
            <a:off x="674369" y="6372225"/>
            <a:ext cx="9909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200">
                <a:solidFill>
                  <a:srgbClr val="57636D"/>
                </a:solidFill>
                <a:latin typeface="Bitstream Charter"/>
                <a:ea typeface="Bitstream Charter"/>
                <a:cs typeface="Bitstream Charter"/>
                <a:sym typeface="Bitstream Charter"/>
              </a:defRPr>
            </a:lvl1pPr>
          </a:lstStyle>
          <a:p>
            <a:r>
              <a:t>RFHE · Departamento de Comunicación · Aachen 2026</a:t>
            </a:r>
          </a:p>
        </p:txBody>
      </p:sp>
      <p:sp>
        <p:nvSpPr>
          <p:cNvPr id="46" name="3"/>
          <p:cNvSpPr txBox="1"/>
          <p:nvPr/>
        </p:nvSpPr>
        <p:spPr>
          <a:xfrm>
            <a:off x="11189969" y="6372225"/>
            <a:ext cx="384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solidFill>
                  <a:srgbClr val="57636D"/>
                </a:solidFill>
                <a:latin typeface="Bitstream Charter"/>
                <a:ea typeface="Bitstream Charter"/>
                <a:cs typeface="Bitstream Charter"/>
                <a:sym typeface="Bitstream Charter"/>
              </a:defRPr>
            </a:lvl1pPr>
          </a:lstStyle>
          <a:p>
            <a:r>
              <a:t>3</a:t>
            </a:r>
          </a:p>
        </p:txBody>
      </p:sp>
      <p:graphicFrame>
        <p:nvGraphicFramePr>
          <p:cNvPr id="47" name="Chart"/>
          <p:cNvGraphicFramePr/>
          <p:nvPr/>
        </p:nvGraphicFramePr>
        <p:xfrm>
          <a:off x="719031" y="1482725"/>
          <a:ext cx="9837845" cy="3860166"/>
        </p:xfrm>
        <a:graphic>
          <a:graphicData uri="http://schemas.openxmlformats.org/drawingml/2006/chart">
            <c:chart xmlns:c="http://schemas.openxmlformats.org/drawingml/2006/chart" xmlns:r="http://schemas.openxmlformats.org/officeDocument/2006/relationships" r:id="rId3"/>
          </a:graphicData>
        </a:graphic>
      </p:graphicFrame>
      <p:sp>
        <p:nvSpPr>
          <p:cNvPr id="48" name="Base: 96 publicaciones. Ecuestres 57,3 % · Generalistas 35,4 % · Deportivos 7,3 %"/>
          <p:cNvSpPr txBox="1"/>
          <p:nvPr/>
        </p:nvSpPr>
        <p:spPr>
          <a:xfrm>
            <a:off x="712469" y="5753100"/>
            <a:ext cx="10386061" cy="332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600">
                <a:solidFill>
                  <a:srgbClr val="57636D"/>
                </a:solidFill>
                <a:latin typeface="Bitstream Charter"/>
                <a:ea typeface="Bitstream Charter"/>
                <a:cs typeface="Bitstream Charter"/>
                <a:sym typeface="Bitstream Charter"/>
              </a:defRPr>
            </a:lvl1pPr>
          </a:lstStyle>
          <a:p>
            <a:r>
              <a:t>Base: 96 publicaciones. Ecuestres 57,3 % · Generalistas 35,4 % · Deportivos 7,3 %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52" name="41 piezas fuera de la prensa ecuestre"/>
          <p:cNvSpPr txBox="1"/>
          <p:nvPr/>
        </p:nvSpPr>
        <p:spPr>
          <a:xfrm>
            <a:off x="674369" y="457200"/>
            <a:ext cx="10843261" cy="574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200" b="1">
                <a:solidFill>
                  <a:srgbClr val="202B35"/>
                </a:solidFill>
                <a:latin typeface="Bitstream Charter"/>
                <a:ea typeface="Bitstream Charter"/>
                <a:cs typeface="Bitstream Charter"/>
                <a:sym typeface="Bitstream Charter"/>
              </a:defRPr>
            </a:lvl1pPr>
          </a:lstStyle>
          <a:p>
            <a:r>
              <a:t>41 piezas fuera de la prensa ecuestre</a:t>
            </a:r>
          </a:p>
        </p:txBody>
      </p:sp>
      <p:sp>
        <p:nvSpPr>
          <p:cNvPr id="53" name="RFHE · Departamento de Comunicación · Aachen 2026"/>
          <p:cNvSpPr txBox="1"/>
          <p:nvPr/>
        </p:nvSpPr>
        <p:spPr>
          <a:xfrm>
            <a:off x="674369" y="6372225"/>
            <a:ext cx="9909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200">
                <a:solidFill>
                  <a:srgbClr val="57636D"/>
                </a:solidFill>
                <a:latin typeface="Bitstream Charter"/>
                <a:ea typeface="Bitstream Charter"/>
                <a:cs typeface="Bitstream Charter"/>
                <a:sym typeface="Bitstream Charter"/>
              </a:defRPr>
            </a:lvl1pPr>
          </a:lstStyle>
          <a:p>
            <a:r>
              <a:t>RFHE · Departamento de Comunicación · Aachen 2026</a:t>
            </a:r>
          </a:p>
        </p:txBody>
      </p:sp>
      <p:sp>
        <p:nvSpPr>
          <p:cNvPr id="54" name="4"/>
          <p:cNvSpPr txBox="1"/>
          <p:nvPr/>
        </p:nvSpPr>
        <p:spPr>
          <a:xfrm>
            <a:off x="11189969" y="6372225"/>
            <a:ext cx="384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solidFill>
                  <a:srgbClr val="57636D"/>
                </a:solidFill>
                <a:latin typeface="Bitstream Charter"/>
                <a:ea typeface="Bitstream Charter"/>
                <a:cs typeface="Bitstream Charter"/>
                <a:sym typeface="Bitstream Charter"/>
              </a:defRPr>
            </a:lvl1pPr>
          </a:lstStyle>
          <a:p>
            <a:r>
              <a:t>4</a:t>
            </a:r>
          </a:p>
        </p:txBody>
      </p:sp>
      <p:sp>
        <p:nvSpPr>
          <p:cNvPr id="55" name="La Razón"/>
          <p:cNvSpPr txBox="1"/>
          <p:nvPr/>
        </p:nvSpPr>
        <p:spPr>
          <a:xfrm>
            <a:off x="712469" y="1666875"/>
            <a:ext cx="429006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202B35"/>
                </a:solidFill>
                <a:latin typeface="Bitstream Charter"/>
                <a:ea typeface="Bitstream Charter"/>
                <a:cs typeface="Bitstream Charter"/>
                <a:sym typeface="Bitstream Charter"/>
              </a:defRPr>
            </a:lvl1pPr>
          </a:lstStyle>
          <a:p>
            <a:r>
              <a:t>La Razón</a:t>
            </a:r>
          </a:p>
        </p:txBody>
      </p:sp>
      <p:sp>
        <p:nvSpPr>
          <p:cNvPr id="56" name="22"/>
          <p:cNvSpPr txBox="1"/>
          <p:nvPr/>
        </p:nvSpPr>
        <p:spPr>
          <a:xfrm>
            <a:off x="5093970" y="1666875"/>
            <a:ext cx="527686" cy="421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200" b="1">
                <a:solidFill>
                  <a:srgbClr val="A71930"/>
                </a:solidFill>
                <a:latin typeface="Bitstream Charter"/>
                <a:ea typeface="Bitstream Charter"/>
                <a:cs typeface="Bitstream Charter"/>
                <a:sym typeface="Bitstream Charter"/>
              </a:defRPr>
            </a:lvl1pPr>
          </a:lstStyle>
          <a:p>
            <a:r>
              <a:t>22</a:t>
            </a:r>
          </a:p>
        </p:txBody>
      </p:sp>
      <p:sp>
        <p:nvSpPr>
          <p:cNvPr id="57" name="El Confidencial / Vanitatis"/>
          <p:cNvSpPr txBox="1"/>
          <p:nvPr/>
        </p:nvSpPr>
        <p:spPr>
          <a:xfrm>
            <a:off x="712469" y="2286000"/>
            <a:ext cx="429006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202B35"/>
                </a:solidFill>
                <a:latin typeface="Bitstream Charter"/>
                <a:ea typeface="Bitstream Charter"/>
                <a:cs typeface="Bitstream Charter"/>
                <a:sym typeface="Bitstream Charter"/>
              </a:defRPr>
            </a:lvl1pPr>
          </a:lstStyle>
          <a:p>
            <a:r>
              <a:t>El Confidencial / Vanitatis</a:t>
            </a:r>
          </a:p>
        </p:txBody>
      </p:sp>
      <p:sp>
        <p:nvSpPr>
          <p:cNvPr id="58" name="6"/>
          <p:cNvSpPr txBox="1"/>
          <p:nvPr/>
        </p:nvSpPr>
        <p:spPr>
          <a:xfrm>
            <a:off x="5093970" y="2286000"/>
            <a:ext cx="527686" cy="421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200" b="1">
                <a:solidFill>
                  <a:srgbClr val="A71930"/>
                </a:solidFill>
                <a:latin typeface="Bitstream Charter"/>
                <a:ea typeface="Bitstream Charter"/>
                <a:cs typeface="Bitstream Charter"/>
                <a:sym typeface="Bitstream Charter"/>
              </a:defRPr>
            </a:lvl1pPr>
          </a:lstStyle>
          <a:p>
            <a:r>
              <a:t>6</a:t>
            </a:r>
          </a:p>
        </p:txBody>
      </p:sp>
      <p:sp>
        <p:nvSpPr>
          <p:cNvPr id="59" name="AS"/>
          <p:cNvSpPr txBox="1"/>
          <p:nvPr/>
        </p:nvSpPr>
        <p:spPr>
          <a:xfrm>
            <a:off x="712469" y="2905125"/>
            <a:ext cx="429006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202B35"/>
                </a:solidFill>
                <a:latin typeface="Bitstream Charter"/>
                <a:ea typeface="Bitstream Charter"/>
                <a:cs typeface="Bitstream Charter"/>
                <a:sym typeface="Bitstream Charter"/>
              </a:defRPr>
            </a:lvl1pPr>
          </a:lstStyle>
          <a:p>
            <a:r>
              <a:t>AS</a:t>
            </a:r>
          </a:p>
        </p:txBody>
      </p:sp>
      <p:sp>
        <p:nvSpPr>
          <p:cNvPr id="60" name="3"/>
          <p:cNvSpPr txBox="1"/>
          <p:nvPr/>
        </p:nvSpPr>
        <p:spPr>
          <a:xfrm>
            <a:off x="5093970" y="2905125"/>
            <a:ext cx="527686" cy="421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200" b="1">
                <a:solidFill>
                  <a:srgbClr val="A71930"/>
                </a:solidFill>
                <a:latin typeface="Bitstream Charter"/>
                <a:ea typeface="Bitstream Charter"/>
                <a:cs typeface="Bitstream Charter"/>
                <a:sym typeface="Bitstream Charter"/>
              </a:defRPr>
            </a:lvl1pPr>
          </a:lstStyle>
          <a:p>
            <a:r>
              <a:t>3</a:t>
            </a:r>
          </a:p>
        </p:txBody>
      </p:sp>
      <p:sp>
        <p:nvSpPr>
          <p:cNvPr id="61" name="MARCA"/>
          <p:cNvSpPr txBox="1"/>
          <p:nvPr/>
        </p:nvSpPr>
        <p:spPr>
          <a:xfrm>
            <a:off x="712469" y="3524250"/>
            <a:ext cx="429006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202B35"/>
                </a:solidFill>
                <a:latin typeface="Bitstream Charter"/>
                <a:ea typeface="Bitstream Charter"/>
                <a:cs typeface="Bitstream Charter"/>
                <a:sym typeface="Bitstream Charter"/>
              </a:defRPr>
            </a:lvl1pPr>
          </a:lstStyle>
          <a:p>
            <a:r>
              <a:t>MARCA</a:t>
            </a:r>
          </a:p>
        </p:txBody>
      </p:sp>
      <p:sp>
        <p:nvSpPr>
          <p:cNvPr id="62" name="2"/>
          <p:cNvSpPr txBox="1"/>
          <p:nvPr/>
        </p:nvSpPr>
        <p:spPr>
          <a:xfrm>
            <a:off x="5093970" y="3524250"/>
            <a:ext cx="527686" cy="421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200" b="1">
                <a:solidFill>
                  <a:srgbClr val="A71930"/>
                </a:solidFill>
                <a:latin typeface="Bitstream Charter"/>
                <a:ea typeface="Bitstream Charter"/>
                <a:cs typeface="Bitstream Charter"/>
                <a:sym typeface="Bitstream Charter"/>
              </a:defRPr>
            </a:lvl1pPr>
          </a:lstStyle>
          <a:p>
            <a:r>
              <a:t>2</a:t>
            </a:r>
          </a:p>
        </p:txBody>
      </p:sp>
      <p:sp>
        <p:nvSpPr>
          <p:cNvPr id="63" name="Mundo Deportivo"/>
          <p:cNvSpPr txBox="1"/>
          <p:nvPr/>
        </p:nvSpPr>
        <p:spPr>
          <a:xfrm>
            <a:off x="712469" y="4143375"/>
            <a:ext cx="429006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202B35"/>
                </a:solidFill>
                <a:latin typeface="Bitstream Charter"/>
                <a:ea typeface="Bitstream Charter"/>
                <a:cs typeface="Bitstream Charter"/>
                <a:sym typeface="Bitstream Charter"/>
              </a:defRPr>
            </a:lvl1pPr>
          </a:lstStyle>
          <a:p>
            <a:r>
              <a:t>Mundo Deportivo</a:t>
            </a:r>
          </a:p>
        </p:txBody>
      </p:sp>
      <p:sp>
        <p:nvSpPr>
          <p:cNvPr id="64" name="1"/>
          <p:cNvSpPr txBox="1"/>
          <p:nvPr/>
        </p:nvSpPr>
        <p:spPr>
          <a:xfrm>
            <a:off x="5093970" y="4143375"/>
            <a:ext cx="527686" cy="421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200" b="1">
                <a:solidFill>
                  <a:srgbClr val="A71930"/>
                </a:solidFill>
                <a:latin typeface="Bitstream Charter"/>
                <a:ea typeface="Bitstream Charter"/>
                <a:cs typeface="Bitstream Charter"/>
                <a:sym typeface="Bitstream Charter"/>
              </a:defRPr>
            </a:lvl1pPr>
          </a:lstStyle>
          <a:p>
            <a:r>
              <a:t>1</a:t>
            </a:r>
          </a:p>
        </p:txBody>
      </p:sp>
      <p:sp>
        <p:nvSpPr>
          <p:cNvPr id="65" name="Infobae España"/>
          <p:cNvSpPr txBox="1"/>
          <p:nvPr/>
        </p:nvSpPr>
        <p:spPr>
          <a:xfrm>
            <a:off x="712469" y="4762500"/>
            <a:ext cx="429006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202B35"/>
                </a:solidFill>
                <a:latin typeface="Bitstream Charter"/>
                <a:ea typeface="Bitstream Charter"/>
                <a:cs typeface="Bitstream Charter"/>
                <a:sym typeface="Bitstream Charter"/>
              </a:defRPr>
            </a:lvl1pPr>
          </a:lstStyle>
          <a:p>
            <a:r>
              <a:t>Infobae España</a:t>
            </a:r>
          </a:p>
        </p:txBody>
      </p:sp>
      <p:sp>
        <p:nvSpPr>
          <p:cNvPr id="66" name="1"/>
          <p:cNvSpPr txBox="1"/>
          <p:nvPr/>
        </p:nvSpPr>
        <p:spPr>
          <a:xfrm>
            <a:off x="5093970" y="4762500"/>
            <a:ext cx="527686" cy="421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200" b="1">
                <a:solidFill>
                  <a:srgbClr val="A71930"/>
                </a:solidFill>
                <a:latin typeface="Bitstream Charter"/>
                <a:ea typeface="Bitstream Charter"/>
                <a:cs typeface="Bitstream Charter"/>
                <a:sym typeface="Bitstream Charter"/>
              </a:defRPr>
            </a:lvl1pPr>
          </a:lstStyle>
          <a:p>
            <a:r>
              <a:t>1</a:t>
            </a:r>
          </a:p>
        </p:txBody>
      </p:sp>
      <p:sp>
        <p:nvSpPr>
          <p:cNvPr id="67" name="¡HOLA!"/>
          <p:cNvSpPr txBox="1"/>
          <p:nvPr/>
        </p:nvSpPr>
        <p:spPr>
          <a:xfrm>
            <a:off x="6570344" y="1666875"/>
            <a:ext cx="429006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202B35"/>
                </a:solidFill>
                <a:latin typeface="Bitstream Charter"/>
                <a:ea typeface="Bitstream Charter"/>
                <a:cs typeface="Bitstream Charter"/>
                <a:sym typeface="Bitstream Charter"/>
              </a:defRPr>
            </a:lvl1pPr>
          </a:lstStyle>
          <a:p>
            <a:r>
              <a:t>¡HOLA!</a:t>
            </a:r>
          </a:p>
        </p:txBody>
      </p:sp>
      <p:sp>
        <p:nvSpPr>
          <p:cNvPr id="68" name="1"/>
          <p:cNvSpPr txBox="1"/>
          <p:nvPr/>
        </p:nvSpPr>
        <p:spPr>
          <a:xfrm>
            <a:off x="10951844" y="1666875"/>
            <a:ext cx="527686" cy="421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200" b="1">
                <a:solidFill>
                  <a:srgbClr val="A71930"/>
                </a:solidFill>
                <a:latin typeface="Bitstream Charter"/>
                <a:ea typeface="Bitstream Charter"/>
                <a:cs typeface="Bitstream Charter"/>
                <a:sym typeface="Bitstream Charter"/>
              </a:defRPr>
            </a:lvl1pPr>
          </a:lstStyle>
          <a:p>
            <a:r>
              <a:t>1</a:t>
            </a:r>
          </a:p>
        </p:txBody>
      </p:sp>
      <p:sp>
        <p:nvSpPr>
          <p:cNvPr id="69" name="ABC"/>
          <p:cNvSpPr txBox="1"/>
          <p:nvPr/>
        </p:nvSpPr>
        <p:spPr>
          <a:xfrm>
            <a:off x="6570344" y="2286000"/>
            <a:ext cx="429006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202B35"/>
                </a:solidFill>
                <a:latin typeface="Bitstream Charter"/>
                <a:ea typeface="Bitstream Charter"/>
                <a:cs typeface="Bitstream Charter"/>
                <a:sym typeface="Bitstream Charter"/>
              </a:defRPr>
            </a:lvl1pPr>
          </a:lstStyle>
          <a:p>
            <a:r>
              <a:t>ABC</a:t>
            </a:r>
          </a:p>
        </p:txBody>
      </p:sp>
      <p:sp>
        <p:nvSpPr>
          <p:cNvPr id="70" name="1"/>
          <p:cNvSpPr txBox="1"/>
          <p:nvPr/>
        </p:nvSpPr>
        <p:spPr>
          <a:xfrm>
            <a:off x="10951844" y="2286000"/>
            <a:ext cx="527686" cy="421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200" b="1">
                <a:solidFill>
                  <a:srgbClr val="A71930"/>
                </a:solidFill>
                <a:latin typeface="Bitstream Charter"/>
                <a:ea typeface="Bitstream Charter"/>
                <a:cs typeface="Bitstream Charter"/>
                <a:sym typeface="Bitstream Charter"/>
              </a:defRPr>
            </a:lvl1pPr>
          </a:lstStyle>
          <a:p>
            <a:r>
              <a:t>1</a:t>
            </a:r>
          </a:p>
        </p:txBody>
      </p:sp>
      <p:sp>
        <p:nvSpPr>
          <p:cNvPr id="71" name="El Debate"/>
          <p:cNvSpPr txBox="1"/>
          <p:nvPr/>
        </p:nvSpPr>
        <p:spPr>
          <a:xfrm>
            <a:off x="6570344" y="2905125"/>
            <a:ext cx="429006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202B35"/>
                </a:solidFill>
                <a:latin typeface="Bitstream Charter"/>
                <a:ea typeface="Bitstream Charter"/>
                <a:cs typeface="Bitstream Charter"/>
                <a:sym typeface="Bitstream Charter"/>
              </a:defRPr>
            </a:lvl1pPr>
          </a:lstStyle>
          <a:p>
            <a:r>
              <a:t>El Debate</a:t>
            </a:r>
          </a:p>
        </p:txBody>
      </p:sp>
      <p:sp>
        <p:nvSpPr>
          <p:cNvPr id="72" name="1"/>
          <p:cNvSpPr txBox="1"/>
          <p:nvPr/>
        </p:nvSpPr>
        <p:spPr>
          <a:xfrm>
            <a:off x="10951844" y="2905125"/>
            <a:ext cx="527686" cy="421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200" b="1">
                <a:solidFill>
                  <a:srgbClr val="A71930"/>
                </a:solidFill>
                <a:latin typeface="Bitstream Charter"/>
                <a:ea typeface="Bitstream Charter"/>
                <a:cs typeface="Bitstream Charter"/>
                <a:sym typeface="Bitstream Charter"/>
              </a:defRPr>
            </a:lvl1pPr>
          </a:lstStyle>
          <a:p>
            <a:r>
              <a:t>1</a:t>
            </a:r>
          </a:p>
        </p:txBody>
      </p:sp>
      <p:sp>
        <p:nvSpPr>
          <p:cNvPr id="73" name="La Vanguardia"/>
          <p:cNvSpPr txBox="1"/>
          <p:nvPr/>
        </p:nvSpPr>
        <p:spPr>
          <a:xfrm>
            <a:off x="6570344" y="3524250"/>
            <a:ext cx="429006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202B35"/>
                </a:solidFill>
                <a:latin typeface="Bitstream Charter"/>
                <a:ea typeface="Bitstream Charter"/>
                <a:cs typeface="Bitstream Charter"/>
                <a:sym typeface="Bitstream Charter"/>
              </a:defRPr>
            </a:lvl1pPr>
          </a:lstStyle>
          <a:p>
            <a:r>
              <a:t>La Vanguardia</a:t>
            </a:r>
          </a:p>
        </p:txBody>
      </p:sp>
      <p:sp>
        <p:nvSpPr>
          <p:cNvPr id="74" name="1"/>
          <p:cNvSpPr txBox="1"/>
          <p:nvPr/>
        </p:nvSpPr>
        <p:spPr>
          <a:xfrm>
            <a:off x="10951844" y="3524250"/>
            <a:ext cx="527686" cy="421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200" b="1">
                <a:solidFill>
                  <a:srgbClr val="A71930"/>
                </a:solidFill>
                <a:latin typeface="Bitstream Charter"/>
                <a:ea typeface="Bitstream Charter"/>
                <a:cs typeface="Bitstream Charter"/>
                <a:sym typeface="Bitstream Charter"/>
              </a:defRPr>
            </a:lvl1pPr>
          </a:lstStyle>
          <a:p>
            <a:r>
              <a:t>1</a:t>
            </a:r>
          </a:p>
        </p:txBody>
      </p:sp>
      <p:sp>
        <p:nvSpPr>
          <p:cNvPr id="75" name="Semana"/>
          <p:cNvSpPr txBox="1"/>
          <p:nvPr/>
        </p:nvSpPr>
        <p:spPr>
          <a:xfrm>
            <a:off x="6570344" y="4143375"/>
            <a:ext cx="429006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202B35"/>
                </a:solidFill>
                <a:latin typeface="Bitstream Charter"/>
                <a:ea typeface="Bitstream Charter"/>
                <a:cs typeface="Bitstream Charter"/>
                <a:sym typeface="Bitstream Charter"/>
              </a:defRPr>
            </a:lvl1pPr>
          </a:lstStyle>
          <a:p>
            <a:r>
              <a:t>Semana</a:t>
            </a:r>
          </a:p>
        </p:txBody>
      </p:sp>
      <p:sp>
        <p:nvSpPr>
          <p:cNvPr id="76" name="1"/>
          <p:cNvSpPr txBox="1"/>
          <p:nvPr/>
        </p:nvSpPr>
        <p:spPr>
          <a:xfrm>
            <a:off x="10951844" y="4143375"/>
            <a:ext cx="527686" cy="421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200" b="1">
                <a:solidFill>
                  <a:srgbClr val="A71930"/>
                </a:solidFill>
                <a:latin typeface="Bitstream Charter"/>
                <a:ea typeface="Bitstream Charter"/>
                <a:cs typeface="Bitstream Charter"/>
                <a:sym typeface="Bitstream Charter"/>
              </a:defRPr>
            </a:lvl1pPr>
          </a:lstStyle>
          <a:p>
            <a:r>
              <a:t>1</a:t>
            </a:r>
          </a:p>
        </p:txBody>
      </p:sp>
      <p:sp>
        <p:nvSpPr>
          <p:cNvPr id="77" name="Deportes y Marcadores"/>
          <p:cNvSpPr txBox="1"/>
          <p:nvPr/>
        </p:nvSpPr>
        <p:spPr>
          <a:xfrm>
            <a:off x="6570344" y="4762500"/>
            <a:ext cx="4290061" cy="396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000">
                <a:solidFill>
                  <a:srgbClr val="202B35"/>
                </a:solidFill>
                <a:latin typeface="Bitstream Charter"/>
                <a:ea typeface="Bitstream Charter"/>
                <a:cs typeface="Bitstream Charter"/>
                <a:sym typeface="Bitstream Charter"/>
              </a:defRPr>
            </a:lvl1pPr>
          </a:lstStyle>
          <a:p>
            <a:r>
              <a:t>Deportes y Marcadores</a:t>
            </a:r>
          </a:p>
        </p:txBody>
      </p:sp>
      <p:sp>
        <p:nvSpPr>
          <p:cNvPr id="78" name="1"/>
          <p:cNvSpPr txBox="1"/>
          <p:nvPr/>
        </p:nvSpPr>
        <p:spPr>
          <a:xfrm>
            <a:off x="10951844" y="4762500"/>
            <a:ext cx="527686" cy="421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200" b="1">
                <a:solidFill>
                  <a:srgbClr val="A71930"/>
                </a:solidFill>
                <a:latin typeface="Bitstream Charter"/>
                <a:ea typeface="Bitstream Charter"/>
                <a:cs typeface="Bitstream Charter"/>
                <a:sym typeface="Bitstream Charter"/>
              </a:defRPr>
            </a:lvl1pPr>
          </a:lstStyle>
          <a:p>
            <a:r>
              <a:t>1</a:t>
            </a:r>
          </a:p>
        </p:txBody>
      </p:sp>
      <p:sp>
        <p:nvSpPr>
          <p:cNvPr id="79" name="12 cabeceras generalistas y deportivas. Representan el 42,7 % del clipping editorial."/>
          <p:cNvSpPr txBox="1"/>
          <p:nvPr/>
        </p:nvSpPr>
        <p:spPr>
          <a:xfrm>
            <a:off x="712469" y="5753100"/>
            <a:ext cx="10386061" cy="332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600">
                <a:solidFill>
                  <a:srgbClr val="57636D"/>
                </a:solidFill>
                <a:latin typeface="Bitstream Charter"/>
                <a:ea typeface="Bitstream Charter"/>
                <a:cs typeface="Bitstream Charter"/>
                <a:sym typeface="Bitstream Charter"/>
              </a:defRPr>
            </a:lvl1pPr>
          </a:lstStyle>
          <a:p>
            <a:r>
              <a:t>12 cabeceras generalistas y deportivas. Representan el 42,7 % del clipping editorial.</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83" name="rfhe.com: presencia de las seis disciplinas"/>
          <p:cNvSpPr txBox="1"/>
          <p:nvPr/>
        </p:nvSpPr>
        <p:spPr>
          <a:xfrm>
            <a:off x="674369" y="457200"/>
            <a:ext cx="10843261" cy="584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200" b="1">
                <a:solidFill>
                  <a:srgbClr val="202B35"/>
                </a:solidFill>
                <a:latin typeface="Bitstream Charter"/>
                <a:ea typeface="Bitstream Charter"/>
                <a:cs typeface="Bitstream Charter"/>
                <a:sym typeface="Bitstream Charter"/>
              </a:defRPr>
            </a:lvl1pPr>
          </a:lstStyle>
          <a:p>
            <a:r>
              <a:rPr lang="es-ES" dirty="0">
                <a:hlinkClick r:id="rId3"/>
              </a:rPr>
              <a:t>www.</a:t>
            </a:r>
            <a:r>
              <a:rPr dirty="0">
                <a:hlinkClick r:id="rId3"/>
              </a:rPr>
              <a:t>rfhe.com</a:t>
            </a:r>
            <a:r>
              <a:rPr lang="es-ES" dirty="0"/>
              <a:t> </a:t>
            </a:r>
            <a:r>
              <a:rPr dirty="0"/>
              <a:t>: </a:t>
            </a:r>
            <a:r>
              <a:rPr dirty="0" err="1"/>
              <a:t>presencia</a:t>
            </a:r>
            <a:r>
              <a:rPr dirty="0"/>
              <a:t> de las seis disciplinas</a:t>
            </a:r>
          </a:p>
        </p:txBody>
      </p:sp>
      <p:sp>
        <p:nvSpPr>
          <p:cNvPr id="84" name="RFHE · Departamento de Comunicación · Aachen 2026"/>
          <p:cNvSpPr txBox="1"/>
          <p:nvPr/>
        </p:nvSpPr>
        <p:spPr>
          <a:xfrm>
            <a:off x="674369" y="6372225"/>
            <a:ext cx="9909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200">
                <a:solidFill>
                  <a:srgbClr val="57636D"/>
                </a:solidFill>
                <a:latin typeface="Bitstream Charter"/>
                <a:ea typeface="Bitstream Charter"/>
                <a:cs typeface="Bitstream Charter"/>
                <a:sym typeface="Bitstream Charter"/>
              </a:defRPr>
            </a:lvl1pPr>
          </a:lstStyle>
          <a:p>
            <a:r>
              <a:t>RFHE · Departamento de Comunicación · Aachen 2026</a:t>
            </a:r>
          </a:p>
        </p:txBody>
      </p:sp>
      <p:sp>
        <p:nvSpPr>
          <p:cNvPr id="85" name="5"/>
          <p:cNvSpPr txBox="1"/>
          <p:nvPr/>
        </p:nvSpPr>
        <p:spPr>
          <a:xfrm>
            <a:off x="11189969" y="6372225"/>
            <a:ext cx="384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solidFill>
                  <a:srgbClr val="57636D"/>
                </a:solidFill>
                <a:latin typeface="Bitstream Charter"/>
                <a:ea typeface="Bitstream Charter"/>
                <a:cs typeface="Bitstream Charter"/>
                <a:sym typeface="Bitstream Charter"/>
              </a:defRPr>
            </a:lvl1pPr>
          </a:lstStyle>
          <a:p>
            <a:r>
              <a:t>5</a:t>
            </a:r>
          </a:p>
        </p:txBody>
      </p:sp>
      <p:graphicFrame>
        <p:nvGraphicFramePr>
          <p:cNvPr id="86" name="Chart"/>
          <p:cNvGraphicFramePr/>
          <p:nvPr/>
        </p:nvGraphicFramePr>
        <p:xfrm>
          <a:off x="719031" y="1482725"/>
          <a:ext cx="9937408" cy="4098291"/>
        </p:xfrm>
        <a:graphic>
          <a:graphicData uri="http://schemas.openxmlformats.org/drawingml/2006/chart">
            <c:chart xmlns:c="http://schemas.openxmlformats.org/drawingml/2006/chart" xmlns:r="http://schemas.openxmlformats.org/officeDocument/2006/relationships" r:id="rId4"/>
          </a:graphicData>
        </a:graphic>
      </p:graphicFrame>
      <p:sp>
        <p:nvSpPr>
          <p:cNvPr id="87" name="24 noticias. Reparto por disciplinas actualizado por la RFHE."/>
          <p:cNvSpPr txBox="1"/>
          <p:nvPr/>
        </p:nvSpPr>
        <p:spPr>
          <a:xfrm>
            <a:off x="712469" y="5753100"/>
            <a:ext cx="10386061" cy="332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600">
                <a:solidFill>
                  <a:srgbClr val="57636D"/>
                </a:solidFill>
                <a:latin typeface="Bitstream Charter"/>
                <a:ea typeface="Bitstream Charter"/>
                <a:cs typeface="Bitstream Charter"/>
                <a:sym typeface="Bitstream Charter"/>
              </a:defRPr>
            </a:lvl1pPr>
          </a:lstStyle>
          <a:p>
            <a:r>
              <a:t>24 noticias. Reparto por disciplinas actualizado por la RFHE.</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91" name="Instagram · Máximo histórico durante el Mundial"/>
          <p:cNvSpPr txBox="1"/>
          <p:nvPr/>
        </p:nvSpPr>
        <p:spPr>
          <a:xfrm>
            <a:off x="674369" y="457200"/>
            <a:ext cx="10843261" cy="574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200" b="1">
                <a:solidFill>
                  <a:srgbClr val="202B35"/>
                </a:solidFill>
                <a:latin typeface="Bitstream Charter"/>
                <a:ea typeface="Bitstream Charter"/>
                <a:cs typeface="Bitstream Charter"/>
                <a:sym typeface="Bitstream Charter"/>
              </a:defRPr>
            </a:lvl1pPr>
          </a:lstStyle>
          <a:p>
            <a:r>
              <a:t>Instagram · Máximo histórico durante el Mundial</a:t>
            </a:r>
          </a:p>
        </p:txBody>
      </p:sp>
      <p:sp>
        <p:nvSpPr>
          <p:cNvPr id="92" name="RFHE · Departamento de Comunicación · Aachen 2026"/>
          <p:cNvSpPr txBox="1"/>
          <p:nvPr/>
        </p:nvSpPr>
        <p:spPr>
          <a:xfrm>
            <a:off x="674369" y="6372225"/>
            <a:ext cx="9909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200">
                <a:solidFill>
                  <a:srgbClr val="57636D"/>
                </a:solidFill>
                <a:latin typeface="Bitstream Charter"/>
                <a:ea typeface="Bitstream Charter"/>
                <a:cs typeface="Bitstream Charter"/>
                <a:sym typeface="Bitstream Charter"/>
              </a:defRPr>
            </a:lvl1pPr>
          </a:lstStyle>
          <a:p>
            <a:r>
              <a:t>RFHE · Departamento de Comunicación · Aachen 2026</a:t>
            </a:r>
          </a:p>
        </p:txBody>
      </p:sp>
      <p:sp>
        <p:nvSpPr>
          <p:cNvPr id="93" name="6"/>
          <p:cNvSpPr txBox="1"/>
          <p:nvPr/>
        </p:nvSpPr>
        <p:spPr>
          <a:xfrm>
            <a:off x="11189969" y="6372225"/>
            <a:ext cx="384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solidFill>
                  <a:srgbClr val="57636D"/>
                </a:solidFill>
                <a:latin typeface="Bitstream Charter"/>
                <a:ea typeface="Bitstream Charter"/>
                <a:cs typeface="Bitstream Charter"/>
                <a:sym typeface="Bitstream Charter"/>
              </a:defRPr>
            </a:lvl1pPr>
          </a:lstStyle>
          <a:p>
            <a:r>
              <a:t>6</a:t>
            </a:r>
          </a:p>
        </p:txBody>
      </p:sp>
      <p:sp>
        <p:nvSpPr>
          <p:cNvPr id="94" name="Más de 3.900.000"/>
          <p:cNvSpPr txBox="1"/>
          <p:nvPr/>
        </p:nvSpPr>
        <p:spPr>
          <a:xfrm>
            <a:off x="712469" y="1981200"/>
            <a:ext cx="7290436" cy="828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4800" b="1">
                <a:solidFill>
                  <a:srgbClr val="A71930"/>
                </a:solidFill>
                <a:latin typeface="Bitstream Charter"/>
                <a:ea typeface="Bitstream Charter"/>
                <a:cs typeface="Bitstream Charter"/>
                <a:sym typeface="Bitstream Charter"/>
              </a:defRPr>
            </a:lvl1pPr>
          </a:lstStyle>
          <a:p>
            <a:r>
              <a:t>Más de 3.900.000</a:t>
            </a:r>
          </a:p>
        </p:txBody>
      </p:sp>
      <p:sp>
        <p:nvSpPr>
          <p:cNvPr id="95" name="visualizaciones en los últimos 30 días"/>
          <p:cNvSpPr txBox="1"/>
          <p:nvPr/>
        </p:nvSpPr>
        <p:spPr>
          <a:xfrm>
            <a:off x="712469" y="3143250"/>
            <a:ext cx="7195186" cy="459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a:solidFill>
                  <a:srgbClr val="202B35"/>
                </a:solidFill>
                <a:latin typeface="Bitstream Charter"/>
                <a:ea typeface="Bitstream Charter"/>
                <a:cs typeface="Bitstream Charter"/>
                <a:sym typeface="Bitstream Charter"/>
              </a:defRPr>
            </a:lvl1pPr>
          </a:lstStyle>
          <a:p>
            <a:r>
              <a:t>visualizaciones en los últimos 30 días</a:t>
            </a:r>
          </a:p>
        </p:txBody>
      </p:sp>
      <p:sp>
        <p:nvSpPr>
          <p:cNvPr id="96" name="Pico histórico de la cuenta alcanzado durante Aachen 2026"/>
          <p:cNvSpPr txBox="1"/>
          <p:nvPr/>
        </p:nvSpPr>
        <p:spPr>
          <a:xfrm>
            <a:off x="712469" y="4038600"/>
            <a:ext cx="7195186" cy="3835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900">
                <a:solidFill>
                  <a:srgbClr val="202B35"/>
                </a:solidFill>
                <a:latin typeface="Bitstream Charter"/>
                <a:ea typeface="Bitstream Charter"/>
                <a:cs typeface="Bitstream Charter"/>
                <a:sym typeface="Bitstream Charter"/>
              </a:defRPr>
            </a:lvl1pPr>
          </a:lstStyle>
          <a:p>
            <a:r>
              <a:t>Pico histórico de la cuenta alcanzado durante Aachen 2026</a:t>
            </a:r>
          </a:p>
        </p:txBody>
      </p:sp>
      <p:pic>
        <p:nvPicPr>
          <p:cNvPr id="97" name="image.jpeg" descr="image.jpeg"/>
          <p:cNvPicPr>
            <a:picLocks noChangeAspect="1"/>
          </p:cNvPicPr>
          <p:nvPr/>
        </p:nvPicPr>
        <p:blipFill>
          <a:blip r:embed="rId3"/>
          <a:stretch>
            <a:fillRect/>
          </a:stretch>
        </p:blipFill>
        <p:spPr>
          <a:xfrm>
            <a:off x="8488806" y="1438275"/>
            <a:ext cx="2453386" cy="4695825"/>
          </a:xfrm>
          <a:prstGeom prst="rect">
            <a:avLst/>
          </a:prstGeom>
          <a:ln w="12700">
            <a:miter lim="400000"/>
          </a:ln>
        </p:spPr>
      </p:pic>
      <p:sp>
        <p:nvSpPr>
          <p:cNvPr id="98" name="Óvalo"/>
          <p:cNvSpPr/>
          <p:nvPr/>
        </p:nvSpPr>
        <p:spPr>
          <a:xfrm>
            <a:off x="8439150" y="3857625"/>
            <a:ext cx="2638426" cy="685800"/>
          </a:xfrm>
          <a:prstGeom prst="ellipse">
            <a:avLst/>
          </a:prstGeom>
          <a:ln w="47625">
            <a:solidFill>
              <a:srgbClr val="A71930"/>
            </a:solidFill>
          </a:ln>
        </p:spPr>
        <p:txBody>
          <a:bodyPr lIns="0" tIns="0" rIns="0" bIns="0"/>
          <a:lstStyle/>
          <a:p>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02" name="Instagram · Resultados de los últimos 90 días"/>
          <p:cNvSpPr txBox="1"/>
          <p:nvPr/>
        </p:nvSpPr>
        <p:spPr>
          <a:xfrm>
            <a:off x="674369" y="457200"/>
            <a:ext cx="10843261" cy="574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200" b="1">
                <a:solidFill>
                  <a:srgbClr val="202B35"/>
                </a:solidFill>
                <a:latin typeface="Bitstream Charter"/>
                <a:ea typeface="Bitstream Charter"/>
                <a:cs typeface="Bitstream Charter"/>
                <a:sym typeface="Bitstream Charter"/>
              </a:defRPr>
            </a:lvl1pPr>
          </a:lstStyle>
          <a:p>
            <a:r>
              <a:t>Instagram · Resultados de los últimos 90 días</a:t>
            </a:r>
          </a:p>
        </p:txBody>
      </p:sp>
      <p:sp>
        <p:nvSpPr>
          <p:cNvPr id="103" name="RFHE · Departamento de Comunicación · Aachen 2026"/>
          <p:cNvSpPr txBox="1"/>
          <p:nvPr/>
        </p:nvSpPr>
        <p:spPr>
          <a:xfrm>
            <a:off x="674369" y="6372225"/>
            <a:ext cx="9909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200">
                <a:solidFill>
                  <a:srgbClr val="57636D"/>
                </a:solidFill>
                <a:latin typeface="Bitstream Charter"/>
                <a:ea typeface="Bitstream Charter"/>
                <a:cs typeface="Bitstream Charter"/>
                <a:sym typeface="Bitstream Charter"/>
              </a:defRPr>
            </a:lvl1pPr>
          </a:lstStyle>
          <a:p>
            <a:r>
              <a:t>RFHE · Departamento de Comunicación · Aachen 2026</a:t>
            </a:r>
          </a:p>
        </p:txBody>
      </p:sp>
      <p:sp>
        <p:nvSpPr>
          <p:cNvPr id="104" name="7"/>
          <p:cNvSpPr txBox="1"/>
          <p:nvPr/>
        </p:nvSpPr>
        <p:spPr>
          <a:xfrm>
            <a:off x="11189969" y="6372225"/>
            <a:ext cx="384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solidFill>
                  <a:srgbClr val="57636D"/>
                </a:solidFill>
                <a:latin typeface="Bitstream Charter"/>
                <a:ea typeface="Bitstream Charter"/>
                <a:cs typeface="Bitstream Charter"/>
                <a:sym typeface="Bitstream Charter"/>
              </a:defRPr>
            </a:lvl1pPr>
          </a:lstStyle>
          <a:p>
            <a:r>
              <a:t>7</a:t>
            </a:r>
          </a:p>
        </p:txBody>
      </p:sp>
      <p:sp>
        <p:nvSpPr>
          <p:cNvPr id="105" name="9.558.684"/>
          <p:cNvSpPr txBox="1"/>
          <p:nvPr/>
        </p:nvSpPr>
        <p:spPr>
          <a:xfrm>
            <a:off x="712469" y="1524000"/>
            <a:ext cx="5004436" cy="8661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5100" b="1">
                <a:solidFill>
                  <a:srgbClr val="A71930"/>
                </a:solidFill>
                <a:latin typeface="Bitstream Charter"/>
                <a:ea typeface="Bitstream Charter"/>
                <a:cs typeface="Bitstream Charter"/>
                <a:sym typeface="Bitstream Charter"/>
              </a:defRPr>
            </a:lvl1pPr>
          </a:lstStyle>
          <a:p>
            <a:r>
              <a:t>9.558.684</a:t>
            </a:r>
          </a:p>
        </p:txBody>
      </p:sp>
      <p:sp>
        <p:nvSpPr>
          <p:cNvPr id="106" name="visualizaciones"/>
          <p:cNvSpPr txBox="1"/>
          <p:nvPr/>
        </p:nvSpPr>
        <p:spPr>
          <a:xfrm>
            <a:off x="712469" y="2466975"/>
            <a:ext cx="5004436" cy="408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100">
                <a:solidFill>
                  <a:srgbClr val="202B35"/>
                </a:solidFill>
                <a:latin typeface="Bitstream Charter"/>
                <a:ea typeface="Bitstream Charter"/>
                <a:cs typeface="Bitstream Charter"/>
                <a:sym typeface="Bitstream Charter"/>
              </a:defRPr>
            </a:lvl1pPr>
          </a:lstStyle>
          <a:p>
            <a:r>
              <a:t>visualizaciones</a:t>
            </a:r>
          </a:p>
        </p:txBody>
      </p:sp>
      <p:sp>
        <p:nvSpPr>
          <p:cNvPr id="107" name="384.962"/>
          <p:cNvSpPr txBox="1"/>
          <p:nvPr/>
        </p:nvSpPr>
        <p:spPr>
          <a:xfrm>
            <a:off x="6713219" y="1524000"/>
            <a:ext cx="5004436" cy="8661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5100" b="1">
                <a:solidFill>
                  <a:srgbClr val="A71930"/>
                </a:solidFill>
                <a:latin typeface="Bitstream Charter"/>
                <a:ea typeface="Bitstream Charter"/>
                <a:cs typeface="Bitstream Charter"/>
                <a:sym typeface="Bitstream Charter"/>
              </a:defRPr>
            </a:lvl1pPr>
          </a:lstStyle>
          <a:p>
            <a:r>
              <a:t>384.962</a:t>
            </a:r>
          </a:p>
        </p:txBody>
      </p:sp>
      <p:sp>
        <p:nvSpPr>
          <p:cNvPr id="108" name="espectadores"/>
          <p:cNvSpPr txBox="1"/>
          <p:nvPr/>
        </p:nvSpPr>
        <p:spPr>
          <a:xfrm>
            <a:off x="6713219" y="2466975"/>
            <a:ext cx="5004436" cy="408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100">
                <a:solidFill>
                  <a:srgbClr val="202B35"/>
                </a:solidFill>
                <a:latin typeface="Bitstream Charter"/>
                <a:ea typeface="Bitstream Charter"/>
                <a:cs typeface="Bitstream Charter"/>
                <a:sym typeface="Bitstream Charter"/>
              </a:defRPr>
            </a:lvl1pPr>
          </a:lstStyle>
          <a:p>
            <a:r>
              <a:t>espectadores</a:t>
            </a:r>
          </a:p>
        </p:txBody>
      </p:sp>
      <p:sp>
        <p:nvSpPr>
          <p:cNvPr id="109" name="153.476"/>
          <p:cNvSpPr txBox="1"/>
          <p:nvPr/>
        </p:nvSpPr>
        <p:spPr>
          <a:xfrm>
            <a:off x="712469" y="3638550"/>
            <a:ext cx="5004436" cy="8661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5100" b="1">
                <a:solidFill>
                  <a:srgbClr val="A71930"/>
                </a:solidFill>
                <a:latin typeface="Bitstream Charter"/>
                <a:ea typeface="Bitstream Charter"/>
                <a:cs typeface="Bitstream Charter"/>
                <a:sym typeface="Bitstream Charter"/>
              </a:defRPr>
            </a:lvl1pPr>
          </a:lstStyle>
          <a:p>
            <a:r>
              <a:t>153.476</a:t>
            </a:r>
          </a:p>
        </p:txBody>
      </p:sp>
      <p:sp>
        <p:nvSpPr>
          <p:cNvPr id="110" name="interacciones"/>
          <p:cNvSpPr txBox="1"/>
          <p:nvPr/>
        </p:nvSpPr>
        <p:spPr>
          <a:xfrm>
            <a:off x="712469" y="4581525"/>
            <a:ext cx="5004436" cy="408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100">
                <a:solidFill>
                  <a:srgbClr val="202B35"/>
                </a:solidFill>
                <a:latin typeface="Bitstream Charter"/>
                <a:ea typeface="Bitstream Charter"/>
                <a:cs typeface="Bitstream Charter"/>
                <a:sym typeface="Bitstream Charter"/>
              </a:defRPr>
            </a:lvl1pPr>
          </a:lstStyle>
          <a:p>
            <a:r>
              <a:t>interacciones</a:t>
            </a:r>
          </a:p>
        </p:txBody>
      </p:sp>
      <p:sp>
        <p:nvSpPr>
          <p:cNvPr id="111" name="35.426"/>
          <p:cNvSpPr txBox="1"/>
          <p:nvPr/>
        </p:nvSpPr>
        <p:spPr>
          <a:xfrm>
            <a:off x="6713219" y="3638550"/>
            <a:ext cx="5004436" cy="8661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5100" b="1">
                <a:solidFill>
                  <a:srgbClr val="A71930"/>
                </a:solidFill>
                <a:latin typeface="Bitstream Charter"/>
                <a:ea typeface="Bitstream Charter"/>
                <a:cs typeface="Bitstream Charter"/>
                <a:sym typeface="Bitstream Charter"/>
              </a:defRPr>
            </a:lvl1pPr>
          </a:lstStyle>
          <a:p>
            <a:r>
              <a:t>35.426</a:t>
            </a:r>
          </a:p>
        </p:txBody>
      </p:sp>
      <p:sp>
        <p:nvSpPr>
          <p:cNvPr id="112" name="cuentas con interacciones"/>
          <p:cNvSpPr txBox="1"/>
          <p:nvPr/>
        </p:nvSpPr>
        <p:spPr>
          <a:xfrm>
            <a:off x="6713219" y="4581525"/>
            <a:ext cx="5004436" cy="408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100">
                <a:solidFill>
                  <a:srgbClr val="202B35"/>
                </a:solidFill>
                <a:latin typeface="Bitstream Charter"/>
                <a:ea typeface="Bitstream Charter"/>
                <a:cs typeface="Bitstream Charter"/>
                <a:sym typeface="Bitstream Charter"/>
              </a:defRPr>
            </a:lvl1pPr>
          </a:lstStyle>
          <a:p>
            <a:r>
              <a:t>cuentas con interacciones</a:t>
            </a:r>
          </a:p>
        </p:txBody>
      </p:sp>
      <p:sp>
        <p:nvSpPr>
          <p:cNvPr id="113" name="Toda la cuenta · Últimos 90 días · Incluye contenido ajeno al Mundial"/>
          <p:cNvSpPr txBox="1"/>
          <p:nvPr/>
        </p:nvSpPr>
        <p:spPr>
          <a:xfrm>
            <a:off x="712469" y="5753100"/>
            <a:ext cx="10386061" cy="332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600">
                <a:solidFill>
                  <a:srgbClr val="57636D"/>
                </a:solidFill>
                <a:latin typeface="Bitstream Charter"/>
                <a:ea typeface="Bitstream Charter"/>
                <a:cs typeface="Bitstream Charter"/>
                <a:sym typeface="Bitstream Charter"/>
              </a:defRPr>
            </a:lvl1pPr>
          </a:lstStyle>
          <a:p>
            <a:r>
              <a:t>Toda la cuenta · Últimos 90 días · Incluye contenido ajeno al Mundial</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17" name="Aachen · Las siete publicaciones más destacadas"/>
          <p:cNvSpPr txBox="1"/>
          <p:nvPr/>
        </p:nvSpPr>
        <p:spPr>
          <a:xfrm>
            <a:off x="674369" y="457200"/>
            <a:ext cx="10843261" cy="574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200" b="1">
                <a:solidFill>
                  <a:srgbClr val="202B35"/>
                </a:solidFill>
                <a:latin typeface="Bitstream Charter"/>
                <a:ea typeface="Bitstream Charter"/>
                <a:cs typeface="Bitstream Charter"/>
                <a:sym typeface="Bitstream Charter"/>
              </a:defRPr>
            </a:lvl1pPr>
          </a:lstStyle>
          <a:p>
            <a:r>
              <a:t>Aachen · Las siete publicaciones más destacadas</a:t>
            </a:r>
          </a:p>
        </p:txBody>
      </p:sp>
      <p:sp>
        <p:nvSpPr>
          <p:cNvPr id="118" name="RFHE · Departamento de Comunicación · Aachen 2026"/>
          <p:cNvSpPr txBox="1"/>
          <p:nvPr/>
        </p:nvSpPr>
        <p:spPr>
          <a:xfrm>
            <a:off x="674369" y="6372225"/>
            <a:ext cx="9909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200">
                <a:solidFill>
                  <a:srgbClr val="57636D"/>
                </a:solidFill>
                <a:latin typeface="Bitstream Charter"/>
                <a:ea typeface="Bitstream Charter"/>
                <a:cs typeface="Bitstream Charter"/>
                <a:sym typeface="Bitstream Charter"/>
              </a:defRPr>
            </a:lvl1pPr>
          </a:lstStyle>
          <a:p>
            <a:r>
              <a:t>RFHE · Departamento de Comunicación · Aachen 2026</a:t>
            </a:r>
          </a:p>
        </p:txBody>
      </p:sp>
      <p:sp>
        <p:nvSpPr>
          <p:cNvPr id="119" name="8"/>
          <p:cNvSpPr txBox="1"/>
          <p:nvPr/>
        </p:nvSpPr>
        <p:spPr>
          <a:xfrm>
            <a:off x="11189969" y="6372225"/>
            <a:ext cx="384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solidFill>
                  <a:srgbClr val="57636D"/>
                </a:solidFill>
                <a:latin typeface="Bitstream Charter"/>
                <a:ea typeface="Bitstream Charter"/>
                <a:cs typeface="Bitstream Charter"/>
                <a:sym typeface="Bitstream Charter"/>
              </a:defRPr>
            </a:lvl1pPr>
          </a:lstStyle>
          <a:p>
            <a:r>
              <a:t>8</a:t>
            </a:r>
          </a:p>
        </p:txBody>
      </p:sp>
      <p:sp>
        <p:nvSpPr>
          <p:cNvPr id="120" name="322.870"/>
          <p:cNvSpPr txBox="1"/>
          <p:nvPr/>
        </p:nvSpPr>
        <p:spPr>
          <a:xfrm>
            <a:off x="712469" y="1419225"/>
            <a:ext cx="4909186" cy="701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4000" b="1">
                <a:solidFill>
                  <a:srgbClr val="A71930"/>
                </a:solidFill>
                <a:latin typeface="Bitstream Charter"/>
                <a:ea typeface="Bitstream Charter"/>
                <a:cs typeface="Bitstream Charter"/>
                <a:sym typeface="Bitstream Charter"/>
              </a:defRPr>
            </a:lvl1pPr>
          </a:lstStyle>
          <a:p>
            <a:r>
              <a:t>322.870</a:t>
            </a:r>
          </a:p>
        </p:txBody>
      </p:sp>
      <p:sp>
        <p:nvSpPr>
          <p:cNvPr id="121" name="visualizaciones de esta selección"/>
          <p:cNvSpPr txBox="1"/>
          <p:nvPr/>
        </p:nvSpPr>
        <p:spPr>
          <a:xfrm>
            <a:off x="712469" y="2143125"/>
            <a:ext cx="4909186" cy="345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700">
                <a:solidFill>
                  <a:srgbClr val="202B35"/>
                </a:solidFill>
                <a:latin typeface="Bitstream Charter"/>
                <a:ea typeface="Bitstream Charter"/>
                <a:cs typeface="Bitstream Charter"/>
                <a:sym typeface="Bitstream Charter"/>
              </a:defRPr>
            </a:lvl1pPr>
          </a:lstStyle>
          <a:p>
            <a:r>
              <a:t>visualizaciones de esta selección</a:t>
            </a:r>
          </a:p>
        </p:txBody>
      </p:sp>
      <p:sp>
        <p:nvSpPr>
          <p:cNvPr id="122" name="5.637"/>
          <p:cNvSpPr txBox="1"/>
          <p:nvPr/>
        </p:nvSpPr>
        <p:spPr>
          <a:xfrm>
            <a:off x="6713219" y="1419225"/>
            <a:ext cx="4909186" cy="701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4000" b="1">
                <a:solidFill>
                  <a:srgbClr val="A71930"/>
                </a:solidFill>
                <a:latin typeface="Bitstream Charter"/>
                <a:ea typeface="Bitstream Charter"/>
                <a:cs typeface="Bitstream Charter"/>
                <a:sym typeface="Bitstream Charter"/>
              </a:defRPr>
            </a:lvl1pPr>
          </a:lstStyle>
          <a:p>
            <a:r>
              <a:t>5.637</a:t>
            </a:r>
          </a:p>
        </p:txBody>
      </p:sp>
      <p:sp>
        <p:nvSpPr>
          <p:cNvPr id="123" name="interacciones de esta selección"/>
          <p:cNvSpPr txBox="1"/>
          <p:nvPr/>
        </p:nvSpPr>
        <p:spPr>
          <a:xfrm>
            <a:off x="6713219" y="2143125"/>
            <a:ext cx="4909186" cy="345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700">
                <a:solidFill>
                  <a:srgbClr val="202B35"/>
                </a:solidFill>
                <a:latin typeface="Bitstream Charter"/>
                <a:ea typeface="Bitstream Charter"/>
                <a:cs typeface="Bitstream Charter"/>
                <a:sym typeface="Bitstream Charter"/>
              </a:defRPr>
            </a:lvl1pPr>
          </a:lstStyle>
          <a:p>
            <a:r>
              <a:t>interacciones de esta selección</a:t>
            </a:r>
          </a:p>
        </p:txBody>
      </p:sp>
      <p:graphicFrame>
        <p:nvGraphicFramePr>
          <p:cNvPr id="124" name="Chart"/>
          <p:cNvGraphicFramePr/>
          <p:nvPr/>
        </p:nvGraphicFramePr>
        <p:xfrm>
          <a:off x="708025" y="2546350"/>
          <a:ext cx="10134600" cy="3070225"/>
        </p:xfrm>
        <a:graphic>
          <a:graphicData uri="http://schemas.openxmlformats.org/drawingml/2006/chart">
            <c:chart xmlns:c="http://schemas.openxmlformats.org/drawingml/2006/chart" xmlns:r="http://schemas.openxmlformats.org/officeDocument/2006/relationships" r:id="rId3"/>
          </a:graphicData>
        </a:graphic>
      </p:graphicFrame>
      <p:sp>
        <p:nvSpPr>
          <p:cNvPr id="125" name="Producción propia · Ranking por visualizaciones · Selección de siete publicaciones"/>
          <p:cNvSpPr txBox="1"/>
          <p:nvPr/>
        </p:nvSpPr>
        <p:spPr>
          <a:xfrm>
            <a:off x="712469" y="5753100"/>
            <a:ext cx="10386061" cy="332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600">
                <a:solidFill>
                  <a:srgbClr val="57636D"/>
                </a:solidFill>
                <a:latin typeface="Bitstream Charter"/>
                <a:ea typeface="Bitstream Charter"/>
                <a:cs typeface="Bitstream Charter"/>
                <a:sym typeface="Bitstream Charter"/>
              </a:defRPr>
            </a:lvl1pPr>
          </a:lstStyle>
          <a:p>
            <a:r>
              <a:t>Producción propia · Ranking por visualizaciones · Selección de siete publicaciones</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29" name="Aachen · Los tres reels más destacados"/>
          <p:cNvSpPr txBox="1"/>
          <p:nvPr/>
        </p:nvSpPr>
        <p:spPr>
          <a:xfrm>
            <a:off x="674369" y="457200"/>
            <a:ext cx="10843261" cy="574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200" b="1">
                <a:solidFill>
                  <a:srgbClr val="202B35"/>
                </a:solidFill>
                <a:latin typeface="Bitstream Charter"/>
                <a:ea typeface="Bitstream Charter"/>
                <a:cs typeface="Bitstream Charter"/>
                <a:sym typeface="Bitstream Charter"/>
              </a:defRPr>
            </a:lvl1pPr>
          </a:lstStyle>
          <a:p>
            <a:r>
              <a:t>Aachen · Los tres reels más destacados</a:t>
            </a:r>
          </a:p>
        </p:txBody>
      </p:sp>
      <p:sp>
        <p:nvSpPr>
          <p:cNvPr id="130" name="RFHE · Departamento de Comunicación · Aachen 2026"/>
          <p:cNvSpPr txBox="1"/>
          <p:nvPr/>
        </p:nvSpPr>
        <p:spPr>
          <a:xfrm>
            <a:off x="674369" y="6372225"/>
            <a:ext cx="9909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200">
                <a:solidFill>
                  <a:srgbClr val="57636D"/>
                </a:solidFill>
                <a:latin typeface="Bitstream Charter"/>
                <a:ea typeface="Bitstream Charter"/>
                <a:cs typeface="Bitstream Charter"/>
                <a:sym typeface="Bitstream Charter"/>
              </a:defRPr>
            </a:lvl1pPr>
          </a:lstStyle>
          <a:p>
            <a:r>
              <a:t>RFHE · Departamento de Comunicación · Aachen 2026</a:t>
            </a:r>
          </a:p>
        </p:txBody>
      </p:sp>
      <p:sp>
        <p:nvSpPr>
          <p:cNvPr id="131" name="9"/>
          <p:cNvSpPr txBox="1"/>
          <p:nvPr/>
        </p:nvSpPr>
        <p:spPr>
          <a:xfrm>
            <a:off x="11189969" y="6372225"/>
            <a:ext cx="384811"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solidFill>
                  <a:srgbClr val="57636D"/>
                </a:solidFill>
                <a:latin typeface="Bitstream Charter"/>
                <a:ea typeface="Bitstream Charter"/>
                <a:cs typeface="Bitstream Charter"/>
                <a:sym typeface="Bitstream Charter"/>
              </a:defRPr>
            </a:lvl1pPr>
          </a:lstStyle>
          <a:p>
            <a:r>
              <a:t>9</a:t>
            </a:r>
          </a:p>
        </p:txBody>
      </p:sp>
      <p:sp>
        <p:nvSpPr>
          <p:cNvPr id="132" name="213.928"/>
          <p:cNvSpPr txBox="1"/>
          <p:nvPr/>
        </p:nvSpPr>
        <p:spPr>
          <a:xfrm>
            <a:off x="712469" y="1419225"/>
            <a:ext cx="4909186" cy="701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4000" b="1">
                <a:solidFill>
                  <a:srgbClr val="A71930"/>
                </a:solidFill>
                <a:latin typeface="Bitstream Charter"/>
                <a:ea typeface="Bitstream Charter"/>
                <a:cs typeface="Bitstream Charter"/>
                <a:sym typeface="Bitstream Charter"/>
              </a:defRPr>
            </a:lvl1pPr>
          </a:lstStyle>
          <a:p>
            <a:r>
              <a:t>213.928</a:t>
            </a:r>
          </a:p>
        </p:txBody>
      </p:sp>
      <p:sp>
        <p:nvSpPr>
          <p:cNvPr id="133" name="visualizaciones de esta selección"/>
          <p:cNvSpPr txBox="1"/>
          <p:nvPr/>
        </p:nvSpPr>
        <p:spPr>
          <a:xfrm>
            <a:off x="712469" y="2143125"/>
            <a:ext cx="4909186" cy="345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700">
                <a:solidFill>
                  <a:srgbClr val="202B35"/>
                </a:solidFill>
                <a:latin typeface="Bitstream Charter"/>
                <a:ea typeface="Bitstream Charter"/>
                <a:cs typeface="Bitstream Charter"/>
                <a:sym typeface="Bitstream Charter"/>
              </a:defRPr>
            </a:lvl1pPr>
          </a:lstStyle>
          <a:p>
            <a:r>
              <a:t>visualizaciones de esta selección</a:t>
            </a:r>
          </a:p>
        </p:txBody>
      </p:sp>
      <p:sp>
        <p:nvSpPr>
          <p:cNvPr id="134" name="5.828"/>
          <p:cNvSpPr txBox="1"/>
          <p:nvPr/>
        </p:nvSpPr>
        <p:spPr>
          <a:xfrm>
            <a:off x="6713219" y="1419225"/>
            <a:ext cx="4909186" cy="701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4000" b="1">
                <a:solidFill>
                  <a:srgbClr val="A71930"/>
                </a:solidFill>
                <a:latin typeface="Bitstream Charter"/>
                <a:ea typeface="Bitstream Charter"/>
                <a:cs typeface="Bitstream Charter"/>
                <a:sym typeface="Bitstream Charter"/>
              </a:defRPr>
            </a:lvl1pPr>
          </a:lstStyle>
          <a:p>
            <a:r>
              <a:t>5.828</a:t>
            </a:r>
          </a:p>
        </p:txBody>
      </p:sp>
      <p:sp>
        <p:nvSpPr>
          <p:cNvPr id="135" name="interacciones de esta selección"/>
          <p:cNvSpPr txBox="1"/>
          <p:nvPr/>
        </p:nvSpPr>
        <p:spPr>
          <a:xfrm>
            <a:off x="6713219" y="2143125"/>
            <a:ext cx="4909186" cy="345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700">
                <a:solidFill>
                  <a:srgbClr val="202B35"/>
                </a:solidFill>
                <a:latin typeface="Bitstream Charter"/>
                <a:ea typeface="Bitstream Charter"/>
                <a:cs typeface="Bitstream Charter"/>
                <a:sym typeface="Bitstream Charter"/>
              </a:defRPr>
            </a:lvl1pPr>
          </a:lstStyle>
          <a:p>
            <a:r>
              <a:t>interacciones de esta selección</a:t>
            </a:r>
          </a:p>
        </p:txBody>
      </p:sp>
      <p:graphicFrame>
        <p:nvGraphicFramePr>
          <p:cNvPr id="136" name="Chart"/>
          <p:cNvGraphicFramePr/>
          <p:nvPr/>
        </p:nvGraphicFramePr>
        <p:xfrm>
          <a:off x="708025" y="2546350"/>
          <a:ext cx="10134600" cy="2403475"/>
        </p:xfrm>
        <a:graphic>
          <a:graphicData uri="http://schemas.openxmlformats.org/drawingml/2006/chart">
            <c:chart xmlns:c="http://schemas.openxmlformats.org/drawingml/2006/chart" xmlns:r="http://schemas.openxmlformats.org/officeDocument/2006/relationships" r:id="rId3"/>
          </a:graphicData>
        </a:graphic>
      </p:graphicFrame>
      <p:sp>
        <p:nvSpPr>
          <p:cNvPr id="137" name="Producción propia · Ranking por visualizaciones · Métricas acumuladas"/>
          <p:cNvSpPr txBox="1"/>
          <p:nvPr/>
        </p:nvSpPr>
        <p:spPr>
          <a:xfrm>
            <a:off x="1093469" y="5753100"/>
            <a:ext cx="10005062" cy="332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600">
                <a:solidFill>
                  <a:srgbClr val="57636D"/>
                </a:solidFill>
                <a:latin typeface="Bitstream Charter"/>
                <a:ea typeface="Bitstream Charter"/>
                <a:cs typeface="Bitstream Charter"/>
                <a:sym typeface="Bitstream Charter"/>
              </a:defRPr>
            </a:lvl1pPr>
          </a:lstStyle>
          <a:p>
            <a:r>
              <a:t>Producción propia · Ranking por visualizaciones · Métricas acumuladas</a:t>
            </a:r>
          </a:p>
        </p:txBody>
      </p:sp>
    </p:spTree>
  </p:cSld>
  <p:clrMapOvr>
    <a:masterClrMapping/>
  </p:clrMapOvr>
  <p:transition spd="med"/>
</p:sld>
</file>

<file path=ppt/theme/theme1.xml><?xml version="1.0" encoding="utf-8"?>
<a:theme xmlns:a="http://schemas.openxmlformats.org/drawingml/2006/main" name="ChatGPT">
  <a:themeElements>
    <a:clrScheme name="ChatGPT">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ChatGPT">
      <a:majorFont>
        <a:latin typeface="Helvetica"/>
        <a:ea typeface="Helvetica"/>
        <a:cs typeface="Helvetica"/>
      </a:majorFont>
      <a:minorFont>
        <a:latin typeface="Helvetica Neue"/>
        <a:ea typeface="Helvetica Neue"/>
        <a:cs typeface="Helvetica Neue"/>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ChatGPT">
      <a:majorFont>
        <a:latin typeface="Helvetica"/>
        <a:ea typeface="Helvetica"/>
        <a:cs typeface="Helvetica"/>
      </a:majorFont>
      <a:minorFont>
        <a:latin typeface="Helvetica Neue"/>
        <a:ea typeface="Helvetica Neue"/>
        <a:cs typeface="Helvetica Neue"/>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0B82B3F9978C2441B0AD130B846E5D70" ma:contentTypeVersion="15" ma:contentTypeDescription="Crear nuevo documento." ma:contentTypeScope="" ma:versionID="d024a60f7dd92532e12d71c7079cd816">
  <xsd:schema xmlns:xsd="http://www.w3.org/2001/XMLSchema" xmlns:xs="http://www.w3.org/2001/XMLSchema" xmlns:p="http://schemas.microsoft.com/office/2006/metadata/properties" xmlns:ns2="31b0eccd-e232-414f-883f-a805b69dbc7b" xmlns:ns3="1ca53987-98ba-43c0-9bd6-b02762d3dced" targetNamespace="http://schemas.microsoft.com/office/2006/metadata/properties" ma:root="true" ma:fieldsID="489a1e921c56b23c5626ca9210da70b1" ns2:_="" ns3:_="">
    <xsd:import namespace="31b0eccd-e232-414f-883f-a805b69dbc7b"/>
    <xsd:import namespace="1ca53987-98ba-43c0-9bd6-b02762d3dce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bjectDetectorVersions" minOccurs="0"/>
                <xsd:element ref="ns3:SharedWithUsers" minOccurs="0"/>
                <xsd:element ref="ns3:SharedWithDetails" minOccurs="0"/>
                <xsd:element ref="ns2:MediaServiceLocation"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b0eccd-e232-414f-883f-a805b69dbc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Etiquetas de imagen" ma:readOnly="false" ma:fieldId="{5cf76f15-5ced-4ddc-b409-7134ff3c332f}" ma:taxonomyMulti="true" ma:sspId="78c0795f-9d64-4580-9d05-b0d7dc5141da"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a53987-98ba-43c0-9bd6-b02762d3dce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8ac6d77b-bbf8-499c-9e21-ad4bcee197a8}" ma:internalName="TaxCatchAll" ma:showField="CatchAllData" ma:web="1ca53987-98ba-43c0-9bd6-b02762d3dce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1b0eccd-e232-414f-883f-a805b69dbc7b">
      <Terms xmlns="http://schemas.microsoft.com/office/infopath/2007/PartnerControls"/>
    </lcf76f155ced4ddcb4097134ff3c332f>
    <TaxCatchAll xmlns="1ca53987-98ba-43c0-9bd6-b02762d3dced" xsi:nil="true"/>
  </documentManagement>
</p:properties>
</file>

<file path=customXml/itemProps1.xml><?xml version="1.0" encoding="utf-8"?>
<ds:datastoreItem xmlns:ds="http://schemas.openxmlformats.org/officeDocument/2006/customXml" ds:itemID="{87CAECC3-6D0D-44B1-9354-759DF34DF9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b0eccd-e232-414f-883f-a805b69dbc7b"/>
    <ds:schemaRef ds:uri="1ca53987-98ba-43c0-9bd6-b02762d3dc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041E49D-8485-4348-AC4C-40E4A012AFD8}">
  <ds:schemaRefs>
    <ds:schemaRef ds:uri="http://schemas.microsoft.com/sharepoint/v3/contenttype/forms"/>
  </ds:schemaRefs>
</ds:datastoreItem>
</file>

<file path=customXml/itemProps3.xml><?xml version="1.0" encoding="utf-8"?>
<ds:datastoreItem xmlns:ds="http://schemas.openxmlformats.org/officeDocument/2006/customXml" ds:itemID="{0BE7D109-B34A-4B56-9E0A-5276FFF4538A}">
  <ds:schemaRefs>
    <ds:schemaRef ds:uri="http://schemas.microsoft.com/office/2006/metadata/properties"/>
    <ds:schemaRef ds:uri="http://schemas.microsoft.com/office/infopath/2007/PartnerControls"/>
    <ds:schemaRef ds:uri="31b0eccd-e232-414f-883f-a805b69dbc7b"/>
    <ds:schemaRef ds:uri="1ca53987-98ba-43c0-9bd6-b02762d3dced"/>
  </ds:schemaRefs>
</ds:datastoreItem>
</file>

<file path=docProps/app.xml><?xml version="1.0" encoding="utf-8"?>
<Properties xmlns="http://schemas.openxmlformats.org/officeDocument/2006/extended-properties" xmlns:vt="http://schemas.openxmlformats.org/officeDocument/2006/docPropsVTypes">
  <TotalTime>0</TotalTime>
  <Words>1405</Words>
  <Application>Microsoft Office PowerPoint</Application>
  <PresentationFormat>Panorámica</PresentationFormat>
  <Paragraphs>112</Paragraphs>
  <Slides>10</Slides>
  <Notes>10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Arial</vt:lpstr>
      <vt:lpstr>Calibri</vt:lpstr>
      <vt:lpstr>Calibri Light</vt:lpstr>
      <vt:lpstr>Helvetica</vt:lpstr>
      <vt:lpstr>Helvetica Neue</vt:lpstr>
      <vt:lpstr>ChatGPT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Venancio García Ovies</dc:creator>
  <cp:lastModifiedBy>Venancio García Ovies</cp:lastModifiedBy>
  <cp:revision>1</cp:revision>
  <cp:lastPrinted>2026-09-17T08:39:52Z</cp:lastPrinted>
  <dcterms:modified xsi:type="dcterms:W3CDTF">2026-09-17T09:09:36Z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0x0101000B82B3F9978C2441B0AD130B846E5D70</vt:lpwstr>
  </property>
  <property fmtid="{D5CDD505-2E9C-101B-9397-08002B2CF9AE}" pid="3" name="MediaServiceImageTags">
    <vt:lpwstr/>
  </property>
</Properties>
</file>